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81" r:id="rId4"/>
    <p:sldId id="283" r:id="rId5"/>
    <p:sldId id="280" r:id="rId6"/>
    <p:sldId id="261" r:id="rId7"/>
    <p:sldId id="298" r:id="rId8"/>
    <p:sldId id="292" r:id="rId9"/>
    <p:sldId id="268" r:id="rId10"/>
    <p:sldId id="270" r:id="rId11"/>
    <p:sldId id="297" r:id="rId12"/>
    <p:sldId id="259" r:id="rId13"/>
    <p:sldId id="271" r:id="rId14"/>
    <p:sldId id="272" r:id="rId15"/>
    <p:sldId id="273" r:id="rId16"/>
    <p:sldId id="275" r:id="rId17"/>
    <p:sldId id="276" r:id="rId18"/>
    <p:sldId id="277" r:id="rId19"/>
    <p:sldId id="299" r:id="rId20"/>
    <p:sldId id="294" r:id="rId21"/>
    <p:sldId id="284" r:id="rId22"/>
    <p:sldId id="301" r:id="rId23"/>
    <p:sldId id="303" r:id="rId24"/>
    <p:sldId id="302" r:id="rId25"/>
  </p:sldIdLst>
  <p:sldSz cx="12192000" cy="685800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15" autoAdjust="0"/>
    <p:restoredTop sz="65849" autoAdjust="0"/>
  </p:normalViewPr>
  <p:slideViewPr>
    <p:cSldViewPr snapToGrid="0">
      <p:cViewPr varScale="1">
        <p:scale>
          <a:sx n="45" d="100"/>
          <a:sy n="45" d="100"/>
        </p:scale>
        <p:origin x="11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0782F-0487-4F91-9E44-9C72C12796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F836D3-1685-4E0A-9F7E-EECF38EBB364}">
      <dgm:prSet/>
      <dgm:spPr/>
      <dgm:t>
        <a:bodyPr/>
        <a:lstStyle/>
        <a:p>
          <a:pPr rtl="0"/>
          <a:r>
            <a:rPr lang="en-US" b="1" dirty="0" smtClean="0"/>
            <a:t>Database Tables</a:t>
          </a:r>
          <a:endParaRPr lang="en-US" dirty="0"/>
        </a:p>
      </dgm:t>
    </dgm:pt>
    <dgm:pt modelId="{6EF41630-1007-4B7E-A5A1-7F7BF7E83965}" type="parTrans" cxnId="{907432CB-2B55-4C27-A30F-79F082A129B7}">
      <dgm:prSet/>
      <dgm:spPr/>
      <dgm:t>
        <a:bodyPr/>
        <a:lstStyle/>
        <a:p>
          <a:endParaRPr lang="en-US"/>
        </a:p>
      </dgm:t>
    </dgm:pt>
    <dgm:pt modelId="{55CBC6BC-CAF8-4019-99AE-4340E5ED75F3}" type="sibTrans" cxnId="{907432CB-2B55-4C27-A30F-79F082A129B7}">
      <dgm:prSet/>
      <dgm:spPr/>
      <dgm:t>
        <a:bodyPr/>
        <a:lstStyle/>
        <a:p>
          <a:endParaRPr lang="en-US"/>
        </a:p>
      </dgm:t>
    </dgm:pt>
    <dgm:pt modelId="{17522EEC-4757-4800-B61B-10FA016C49A8}">
      <dgm:prSet custT="1"/>
      <dgm:spPr/>
      <dgm:t>
        <a:bodyPr/>
        <a:lstStyle/>
        <a:p>
          <a:pPr rtl="0"/>
          <a:r>
            <a:rPr lang="en-US" sz="2400" dirty="0" smtClean="0"/>
            <a:t>grid_250m_shape</a:t>
          </a:r>
          <a:endParaRPr lang="en-US" sz="2400" dirty="0"/>
        </a:p>
      </dgm:t>
    </dgm:pt>
    <dgm:pt modelId="{4130565E-B8C1-437B-9CD7-3397258A2E96}" type="parTrans" cxnId="{7CB42A93-8EFA-4ABA-A459-618CC1E303FC}">
      <dgm:prSet/>
      <dgm:spPr/>
      <dgm:t>
        <a:bodyPr/>
        <a:lstStyle/>
        <a:p>
          <a:endParaRPr lang="en-US"/>
        </a:p>
      </dgm:t>
    </dgm:pt>
    <dgm:pt modelId="{CD6B7C25-EF82-4C43-9DE3-6A79D7F9B93A}" type="sibTrans" cxnId="{7CB42A93-8EFA-4ABA-A459-618CC1E303FC}">
      <dgm:prSet/>
      <dgm:spPr/>
      <dgm:t>
        <a:bodyPr/>
        <a:lstStyle/>
        <a:p>
          <a:endParaRPr lang="en-US"/>
        </a:p>
      </dgm:t>
    </dgm:pt>
    <dgm:pt modelId="{498AF21E-3F18-4BA2-98AA-5A4CA2465CE0}">
      <dgm:prSet custT="1"/>
      <dgm:spPr/>
      <dgm:t>
        <a:bodyPr/>
        <a:lstStyle/>
        <a:p>
          <a:pPr rtl="0"/>
          <a:r>
            <a:rPr lang="en-US" sz="2400" dirty="0" err="1" smtClean="0"/>
            <a:t>grid_quarters_public</a:t>
          </a:r>
          <a:endParaRPr lang="en-US" sz="2400" dirty="0"/>
        </a:p>
      </dgm:t>
    </dgm:pt>
    <dgm:pt modelId="{65288F2B-5B4D-41BF-A685-3D233AF06162}" type="parTrans" cxnId="{E0AB44E0-F0DE-4655-A933-BEB6BEA05948}">
      <dgm:prSet/>
      <dgm:spPr/>
      <dgm:t>
        <a:bodyPr/>
        <a:lstStyle/>
        <a:p>
          <a:endParaRPr lang="en-US"/>
        </a:p>
      </dgm:t>
    </dgm:pt>
    <dgm:pt modelId="{0E197C74-394E-45C1-8812-5031709296C3}" type="sibTrans" cxnId="{E0AB44E0-F0DE-4655-A933-BEB6BEA05948}">
      <dgm:prSet/>
      <dgm:spPr/>
      <dgm:t>
        <a:bodyPr/>
        <a:lstStyle/>
        <a:p>
          <a:endParaRPr lang="en-US"/>
        </a:p>
      </dgm:t>
    </dgm:pt>
    <dgm:pt modelId="{AAE402FB-3D64-4984-B8EA-8D4D1133F935}">
      <dgm:prSet custT="1"/>
      <dgm:spPr/>
      <dgm:t>
        <a:bodyPr/>
        <a:lstStyle/>
        <a:p>
          <a:pPr rtl="0"/>
          <a:r>
            <a:rPr lang="en-US" sz="2400" dirty="0" smtClean="0"/>
            <a:t>make</a:t>
          </a:r>
          <a:endParaRPr lang="en-US" sz="2400" dirty="0"/>
        </a:p>
      </dgm:t>
    </dgm:pt>
    <dgm:pt modelId="{F508A0C0-A8CA-4AED-84F6-D4BD2FE8B483}" type="parTrans" cxnId="{60662308-5BF1-4442-B42F-A83844932F6D}">
      <dgm:prSet/>
      <dgm:spPr/>
      <dgm:t>
        <a:bodyPr/>
        <a:lstStyle/>
        <a:p>
          <a:endParaRPr lang="en-US"/>
        </a:p>
      </dgm:t>
    </dgm:pt>
    <dgm:pt modelId="{05DAAB00-FF95-4BE4-B0F0-5DBAE684677C}" type="sibTrans" cxnId="{60662308-5BF1-4442-B42F-A83844932F6D}">
      <dgm:prSet/>
      <dgm:spPr/>
      <dgm:t>
        <a:bodyPr/>
        <a:lstStyle/>
        <a:p>
          <a:endParaRPr lang="en-US"/>
        </a:p>
      </dgm:t>
    </dgm:pt>
    <dgm:pt modelId="{58F54A83-5F63-4B59-AE5D-F1E852A84C6C}">
      <dgm:prSet custT="1"/>
      <dgm:spPr/>
      <dgm:t>
        <a:bodyPr/>
        <a:lstStyle/>
        <a:p>
          <a:pPr rtl="0"/>
          <a:r>
            <a:rPr lang="en-US" sz="2400" dirty="0" smtClean="0"/>
            <a:t>model</a:t>
          </a:r>
          <a:endParaRPr lang="en-US" sz="2400" dirty="0"/>
        </a:p>
      </dgm:t>
    </dgm:pt>
    <dgm:pt modelId="{4EF32B10-50DC-4EA0-A37E-A24850B6FE43}" type="parTrans" cxnId="{6BF86BD2-AEC6-40F4-A40C-4CC4EF437F17}">
      <dgm:prSet/>
      <dgm:spPr/>
      <dgm:t>
        <a:bodyPr/>
        <a:lstStyle/>
        <a:p>
          <a:endParaRPr lang="en-US"/>
        </a:p>
      </dgm:t>
    </dgm:pt>
    <dgm:pt modelId="{A11D5F9B-245A-4C1F-B228-10AC4DB81983}" type="sibTrans" cxnId="{6BF86BD2-AEC6-40F4-A40C-4CC4EF437F17}">
      <dgm:prSet/>
      <dgm:spPr/>
      <dgm:t>
        <a:bodyPr/>
        <a:lstStyle/>
        <a:p>
          <a:endParaRPr lang="en-US"/>
        </a:p>
      </dgm:t>
    </dgm:pt>
    <dgm:pt modelId="{F637FF27-DC91-4B17-BB78-042A435BA3C0}">
      <dgm:prSet custT="1"/>
      <dgm:spPr/>
      <dgm:t>
        <a:bodyPr/>
        <a:lstStyle/>
        <a:p>
          <a:pPr rtl="0"/>
          <a:r>
            <a:rPr lang="en-US" sz="2400" dirty="0" err="1" smtClean="0"/>
            <a:t>model_year</a:t>
          </a:r>
          <a:endParaRPr lang="en-US" sz="2400" dirty="0"/>
        </a:p>
      </dgm:t>
    </dgm:pt>
    <dgm:pt modelId="{D4ED49EB-C3E3-47C2-BB7F-E0EC62F32F9D}" type="parTrans" cxnId="{8A9FD422-0BF9-4694-9423-1543267B352C}">
      <dgm:prSet/>
      <dgm:spPr/>
      <dgm:t>
        <a:bodyPr/>
        <a:lstStyle/>
        <a:p>
          <a:endParaRPr lang="en-US"/>
        </a:p>
      </dgm:t>
    </dgm:pt>
    <dgm:pt modelId="{1E5EFD9B-6B36-4E9A-A7D1-868A1F6F3983}" type="sibTrans" cxnId="{8A9FD422-0BF9-4694-9423-1543267B352C}">
      <dgm:prSet/>
      <dgm:spPr/>
      <dgm:t>
        <a:bodyPr/>
        <a:lstStyle/>
        <a:p>
          <a:endParaRPr lang="en-US"/>
        </a:p>
      </dgm:t>
    </dgm:pt>
    <dgm:pt modelId="{4EDDB2C4-8A20-4F67-B160-9A37610AA53C}">
      <dgm:prSet custT="1"/>
      <dgm:spPr/>
      <dgm:t>
        <a:bodyPr/>
        <a:lstStyle/>
        <a:p>
          <a:pPr rtl="0"/>
          <a:r>
            <a:rPr lang="en-US" sz="2400" dirty="0" smtClean="0"/>
            <a:t>municipality</a:t>
          </a:r>
          <a:endParaRPr lang="en-US" sz="2400" dirty="0"/>
        </a:p>
      </dgm:t>
    </dgm:pt>
    <dgm:pt modelId="{57843A9E-2038-4ACD-9A03-7041038E99C0}" type="parTrans" cxnId="{3280F536-8888-4A7D-AB05-A27371E97458}">
      <dgm:prSet/>
      <dgm:spPr/>
      <dgm:t>
        <a:bodyPr/>
        <a:lstStyle/>
        <a:p>
          <a:endParaRPr lang="en-US"/>
        </a:p>
      </dgm:t>
    </dgm:pt>
    <dgm:pt modelId="{10016655-061E-4F3D-9FA2-A226769E2E82}" type="sibTrans" cxnId="{3280F536-8888-4A7D-AB05-A27371E97458}">
      <dgm:prSet/>
      <dgm:spPr/>
      <dgm:t>
        <a:bodyPr/>
        <a:lstStyle/>
        <a:p>
          <a:endParaRPr lang="en-US"/>
        </a:p>
      </dgm:t>
    </dgm:pt>
    <dgm:pt modelId="{ACFE6780-4C11-44CE-B9DD-186BB0530991}">
      <dgm:prSet custT="1"/>
      <dgm:spPr/>
      <dgm:t>
        <a:bodyPr/>
        <a:lstStyle/>
        <a:p>
          <a:pPr rtl="0"/>
          <a:r>
            <a:rPr lang="en-US" sz="2400" dirty="0" err="1" smtClean="0"/>
            <a:t>rae_public</a:t>
          </a:r>
          <a:endParaRPr lang="en-US" sz="2400" dirty="0"/>
        </a:p>
      </dgm:t>
    </dgm:pt>
    <dgm:pt modelId="{4771C6B7-F822-4AB3-8203-757224086CF4}" type="parTrans" cxnId="{70B9AA37-AE46-4581-8DE4-35AFB322F02A}">
      <dgm:prSet/>
      <dgm:spPr/>
      <dgm:t>
        <a:bodyPr/>
        <a:lstStyle/>
        <a:p>
          <a:endParaRPr lang="en-US"/>
        </a:p>
      </dgm:t>
    </dgm:pt>
    <dgm:pt modelId="{E568B22A-052E-49B1-BFC7-38139CC195A3}" type="sibTrans" cxnId="{70B9AA37-AE46-4581-8DE4-35AFB322F02A}">
      <dgm:prSet/>
      <dgm:spPr/>
      <dgm:t>
        <a:bodyPr/>
        <a:lstStyle/>
        <a:p>
          <a:endParaRPr lang="en-US"/>
        </a:p>
      </dgm:t>
    </dgm:pt>
    <dgm:pt modelId="{20FCAB61-EA8D-46BF-A36E-56457BF94108}">
      <dgm:prSet custT="1"/>
      <dgm:spPr/>
      <dgm:t>
        <a:bodyPr/>
        <a:lstStyle/>
        <a:p>
          <a:pPr rtl="0"/>
          <a:r>
            <a:rPr lang="en-US" sz="2400" dirty="0" err="1" smtClean="0"/>
            <a:t>spatial_ref_sys</a:t>
          </a:r>
          <a:endParaRPr lang="en-US" sz="2400" dirty="0"/>
        </a:p>
      </dgm:t>
    </dgm:pt>
    <dgm:pt modelId="{E1BDAAD4-DA4A-4052-A296-1885DF22B8BF}" type="parTrans" cxnId="{C4DBAFB0-97DB-4CDA-9743-1E11222C77AE}">
      <dgm:prSet/>
      <dgm:spPr/>
      <dgm:t>
        <a:bodyPr/>
        <a:lstStyle/>
        <a:p>
          <a:endParaRPr lang="en-US"/>
        </a:p>
      </dgm:t>
    </dgm:pt>
    <dgm:pt modelId="{9F906537-295F-4F80-A451-A30AC4892831}" type="sibTrans" cxnId="{C4DBAFB0-97DB-4CDA-9743-1E11222C77AE}">
      <dgm:prSet/>
      <dgm:spPr/>
      <dgm:t>
        <a:bodyPr/>
        <a:lstStyle/>
        <a:p>
          <a:endParaRPr lang="en-US"/>
        </a:p>
      </dgm:t>
    </dgm:pt>
    <dgm:pt modelId="{0F3B59C0-12BC-41A4-9FEB-C7D5F94C8DD3}">
      <dgm:prSet custT="1"/>
      <dgm:spPr/>
      <dgm:t>
        <a:bodyPr/>
        <a:lstStyle/>
        <a:p>
          <a:pPr rtl="0"/>
          <a:r>
            <a:rPr lang="en-US" sz="2400" dirty="0" smtClean="0"/>
            <a:t>vehicle</a:t>
          </a:r>
          <a:endParaRPr lang="en-US" sz="2400" dirty="0"/>
        </a:p>
      </dgm:t>
    </dgm:pt>
    <dgm:pt modelId="{387A0DB0-B2EC-4E08-8B4F-E3816609822F}" type="parTrans" cxnId="{706B0EDA-1F47-46FA-8301-D316BAD21E6A}">
      <dgm:prSet/>
      <dgm:spPr/>
      <dgm:t>
        <a:bodyPr/>
        <a:lstStyle/>
        <a:p>
          <a:endParaRPr lang="en-US"/>
        </a:p>
      </dgm:t>
    </dgm:pt>
    <dgm:pt modelId="{5A196950-E795-45C3-9E0C-71A2A8B661FA}" type="sibTrans" cxnId="{706B0EDA-1F47-46FA-8301-D316BAD21E6A}">
      <dgm:prSet/>
      <dgm:spPr/>
      <dgm:t>
        <a:bodyPr/>
        <a:lstStyle/>
        <a:p>
          <a:endParaRPr lang="en-US"/>
        </a:p>
      </dgm:t>
    </dgm:pt>
    <dgm:pt modelId="{8229DCD6-905E-4114-A6E4-84B368D407F3}" type="pres">
      <dgm:prSet presAssocID="{A0E0782F-0487-4F91-9E44-9C72C127961E}" presName="Name0" presStyleCnt="0">
        <dgm:presLayoutVars>
          <dgm:dir/>
          <dgm:animLvl val="lvl"/>
          <dgm:resizeHandles val="exact"/>
        </dgm:presLayoutVars>
      </dgm:prSet>
      <dgm:spPr/>
      <dgm:t>
        <a:bodyPr/>
        <a:lstStyle/>
        <a:p>
          <a:endParaRPr lang="en-US"/>
        </a:p>
      </dgm:t>
    </dgm:pt>
    <dgm:pt modelId="{35791ACB-367C-4BEB-A97E-E4AA9E5898EE}" type="pres">
      <dgm:prSet presAssocID="{0EF836D3-1685-4E0A-9F7E-EECF38EBB364}" presName="linNode" presStyleCnt="0"/>
      <dgm:spPr/>
    </dgm:pt>
    <dgm:pt modelId="{956D66C7-E9CF-4B54-A443-A2E3E2D0FCD2}" type="pres">
      <dgm:prSet presAssocID="{0EF836D3-1685-4E0A-9F7E-EECF38EBB364}" presName="parentText" presStyleLbl="node1" presStyleIdx="0" presStyleCnt="1">
        <dgm:presLayoutVars>
          <dgm:chMax val="1"/>
          <dgm:bulletEnabled val="1"/>
        </dgm:presLayoutVars>
      </dgm:prSet>
      <dgm:spPr/>
      <dgm:t>
        <a:bodyPr/>
        <a:lstStyle/>
        <a:p>
          <a:endParaRPr lang="en-US"/>
        </a:p>
      </dgm:t>
    </dgm:pt>
    <dgm:pt modelId="{AAF759BE-D1D0-407F-BC4C-72CB567EC215}" type="pres">
      <dgm:prSet presAssocID="{0EF836D3-1685-4E0A-9F7E-EECF38EBB364}" presName="descendantText" presStyleLbl="alignAccFollowNode1" presStyleIdx="0" presStyleCnt="1">
        <dgm:presLayoutVars>
          <dgm:bulletEnabled val="1"/>
        </dgm:presLayoutVars>
      </dgm:prSet>
      <dgm:spPr/>
      <dgm:t>
        <a:bodyPr/>
        <a:lstStyle/>
        <a:p>
          <a:endParaRPr lang="en-US"/>
        </a:p>
      </dgm:t>
    </dgm:pt>
  </dgm:ptLst>
  <dgm:cxnLst>
    <dgm:cxn modelId="{A4271145-8391-47B3-A022-6DC611208449}" type="presOf" srcId="{AAE402FB-3D64-4984-B8EA-8D4D1133F935}" destId="{AAF759BE-D1D0-407F-BC4C-72CB567EC215}" srcOrd="0" destOrd="2" presId="urn:microsoft.com/office/officeart/2005/8/layout/vList5"/>
    <dgm:cxn modelId="{4D095EA0-0DE8-4329-AEFF-0D12AAEC767F}" type="presOf" srcId="{58F54A83-5F63-4B59-AE5D-F1E852A84C6C}" destId="{AAF759BE-D1D0-407F-BC4C-72CB567EC215}" srcOrd="0" destOrd="3" presId="urn:microsoft.com/office/officeart/2005/8/layout/vList5"/>
    <dgm:cxn modelId="{C796500D-BA4C-4840-B8A8-E071F4192BD8}" type="presOf" srcId="{ACFE6780-4C11-44CE-B9DD-186BB0530991}" destId="{AAF759BE-D1D0-407F-BC4C-72CB567EC215}" srcOrd="0" destOrd="6" presId="urn:microsoft.com/office/officeart/2005/8/layout/vList5"/>
    <dgm:cxn modelId="{EF89DBB0-CDE1-4B65-B71F-B3CE1CDF3778}" type="presOf" srcId="{20FCAB61-EA8D-46BF-A36E-56457BF94108}" destId="{AAF759BE-D1D0-407F-BC4C-72CB567EC215}" srcOrd="0" destOrd="7" presId="urn:microsoft.com/office/officeart/2005/8/layout/vList5"/>
    <dgm:cxn modelId="{1819496E-94E1-4C11-8E3B-D927D37D195D}" type="presOf" srcId="{F637FF27-DC91-4B17-BB78-042A435BA3C0}" destId="{AAF759BE-D1D0-407F-BC4C-72CB567EC215}" srcOrd="0" destOrd="4" presId="urn:microsoft.com/office/officeart/2005/8/layout/vList5"/>
    <dgm:cxn modelId="{70B9AA37-AE46-4581-8DE4-35AFB322F02A}" srcId="{0EF836D3-1685-4E0A-9F7E-EECF38EBB364}" destId="{ACFE6780-4C11-44CE-B9DD-186BB0530991}" srcOrd="6" destOrd="0" parTransId="{4771C6B7-F822-4AB3-8203-757224086CF4}" sibTransId="{E568B22A-052E-49B1-BFC7-38139CC195A3}"/>
    <dgm:cxn modelId="{CCD8AA6D-B513-4E6A-B50A-CF83C809B06A}" type="presOf" srcId="{4EDDB2C4-8A20-4F67-B160-9A37610AA53C}" destId="{AAF759BE-D1D0-407F-BC4C-72CB567EC215}" srcOrd="0" destOrd="5" presId="urn:microsoft.com/office/officeart/2005/8/layout/vList5"/>
    <dgm:cxn modelId="{60662308-5BF1-4442-B42F-A83844932F6D}" srcId="{0EF836D3-1685-4E0A-9F7E-EECF38EBB364}" destId="{AAE402FB-3D64-4984-B8EA-8D4D1133F935}" srcOrd="2" destOrd="0" parTransId="{F508A0C0-A8CA-4AED-84F6-D4BD2FE8B483}" sibTransId="{05DAAB00-FF95-4BE4-B0F0-5DBAE684677C}"/>
    <dgm:cxn modelId="{6BF86BD2-AEC6-40F4-A40C-4CC4EF437F17}" srcId="{0EF836D3-1685-4E0A-9F7E-EECF38EBB364}" destId="{58F54A83-5F63-4B59-AE5D-F1E852A84C6C}" srcOrd="3" destOrd="0" parTransId="{4EF32B10-50DC-4EA0-A37E-A24850B6FE43}" sibTransId="{A11D5F9B-245A-4C1F-B228-10AC4DB81983}"/>
    <dgm:cxn modelId="{3280F536-8888-4A7D-AB05-A27371E97458}" srcId="{0EF836D3-1685-4E0A-9F7E-EECF38EBB364}" destId="{4EDDB2C4-8A20-4F67-B160-9A37610AA53C}" srcOrd="5" destOrd="0" parTransId="{57843A9E-2038-4ACD-9A03-7041038E99C0}" sibTransId="{10016655-061E-4F3D-9FA2-A226769E2E82}"/>
    <dgm:cxn modelId="{7CB42A93-8EFA-4ABA-A459-618CC1E303FC}" srcId="{0EF836D3-1685-4E0A-9F7E-EECF38EBB364}" destId="{17522EEC-4757-4800-B61B-10FA016C49A8}" srcOrd="0" destOrd="0" parTransId="{4130565E-B8C1-437B-9CD7-3397258A2E96}" sibTransId="{CD6B7C25-EF82-4C43-9DE3-6A79D7F9B93A}"/>
    <dgm:cxn modelId="{706B0EDA-1F47-46FA-8301-D316BAD21E6A}" srcId="{0EF836D3-1685-4E0A-9F7E-EECF38EBB364}" destId="{0F3B59C0-12BC-41A4-9FEB-C7D5F94C8DD3}" srcOrd="8" destOrd="0" parTransId="{387A0DB0-B2EC-4E08-8B4F-E3816609822F}" sibTransId="{5A196950-E795-45C3-9E0C-71A2A8B661FA}"/>
    <dgm:cxn modelId="{907432CB-2B55-4C27-A30F-79F082A129B7}" srcId="{A0E0782F-0487-4F91-9E44-9C72C127961E}" destId="{0EF836D3-1685-4E0A-9F7E-EECF38EBB364}" srcOrd="0" destOrd="0" parTransId="{6EF41630-1007-4B7E-A5A1-7F7BF7E83965}" sibTransId="{55CBC6BC-CAF8-4019-99AE-4340E5ED75F3}"/>
    <dgm:cxn modelId="{787F53FE-AFEE-485F-8A41-23F862BC4F1E}" type="presOf" srcId="{17522EEC-4757-4800-B61B-10FA016C49A8}" destId="{AAF759BE-D1D0-407F-BC4C-72CB567EC215}" srcOrd="0" destOrd="0" presId="urn:microsoft.com/office/officeart/2005/8/layout/vList5"/>
    <dgm:cxn modelId="{1BD39C3C-AB2B-4E52-85D6-8D7ACAB093B2}" type="presOf" srcId="{498AF21E-3F18-4BA2-98AA-5A4CA2465CE0}" destId="{AAF759BE-D1D0-407F-BC4C-72CB567EC215}" srcOrd="0" destOrd="1" presId="urn:microsoft.com/office/officeart/2005/8/layout/vList5"/>
    <dgm:cxn modelId="{540ECA84-CFF6-4F4B-B603-BF954A1CBCC2}" type="presOf" srcId="{0F3B59C0-12BC-41A4-9FEB-C7D5F94C8DD3}" destId="{AAF759BE-D1D0-407F-BC4C-72CB567EC215}" srcOrd="0" destOrd="8" presId="urn:microsoft.com/office/officeart/2005/8/layout/vList5"/>
    <dgm:cxn modelId="{8A9FD422-0BF9-4694-9423-1543267B352C}" srcId="{0EF836D3-1685-4E0A-9F7E-EECF38EBB364}" destId="{F637FF27-DC91-4B17-BB78-042A435BA3C0}" srcOrd="4" destOrd="0" parTransId="{D4ED49EB-C3E3-47C2-BB7F-E0EC62F32F9D}" sibTransId="{1E5EFD9B-6B36-4E9A-A7D1-868A1F6F3983}"/>
    <dgm:cxn modelId="{C4DBAFB0-97DB-4CDA-9743-1E11222C77AE}" srcId="{0EF836D3-1685-4E0A-9F7E-EECF38EBB364}" destId="{20FCAB61-EA8D-46BF-A36E-56457BF94108}" srcOrd="7" destOrd="0" parTransId="{E1BDAAD4-DA4A-4052-A296-1885DF22B8BF}" sibTransId="{9F906537-295F-4F80-A451-A30AC4892831}"/>
    <dgm:cxn modelId="{E0AB44E0-F0DE-4655-A933-BEB6BEA05948}" srcId="{0EF836D3-1685-4E0A-9F7E-EECF38EBB364}" destId="{498AF21E-3F18-4BA2-98AA-5A4CA2465CE0}" srcOrd="1" destOrd="0" parTransId="{65288F2B-5B4D-41BF-A685-3D233AF06162}" sibTransId="{0E197C74-394E-45C1-8812-5031709296C3}"/>
    <dgm:cxn modelId="{B0E2296E-75F3-42DC-97F0-942830828F27}" type="presOf" srcId="{A0E0782F-0487-4F91-9E44-9C72C127961E}" destId="{8229DCD6-905E-4114-A6E4-84B368D407F3}" srcOrd="0" destOrd="0" presId="urn:microsoft.com/office/officeart/2005/8/layout/vList5"/>
    <dgm:cxn modelId="{C5D681E4-D673-4888-91B4-AAA7C866F34B}" type="presOf" srcId="{0EF836D3-1685-4E0A-9F7E-EECF38EBB364}" destId="{956D66C7-E9CF-4B54-A443-A2E3E2D0FCD2}" srcOrd="0" destOrd="0" presId="urn:microsoft.com/office/officeart/2005/8/layout/vList5"/>
    <dgm:cxn modelId="{15F17E77-D192-4B41-A82E-75A6266CD34C}" type="presParOf" srcId="{8229DCD6-905E-4114-A6E4-84B368D407F3}" destId="{35791ACB-367C-4BEB-A97E-E4AA9E5898EE}" srcOrd="0" destOrd="0" presId="urn:microsoft.com/office/officeart/2005/8/layout/vList5"/>
    <dgm:cxn modelId="{C910EFF3-3024-41C8-855E-F0E86023E5BA}" type="presParOf" srcId="{35791ACB-367C-4BEB-A97E-E4AA9E5898EE}" destId="{956D66C7-E9CF-4B54-A443-A2E3E2D0FCD2}" srcOrd="0" destOrd="0" presId="urn:microsoft.com/office/officeart/2005/8/layout/vList5"/>
    <dgm:cxn modelId="{9D643B7B-7C7C-4193-9469-7F868BAFDB11}" type="presParOf" srcId="{35791ACB-367C-4BEB-A97E-E4AA9E5898EE}" destId="{AAF759BE-D1D0-407F-BC4C-72CB567EC21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C3447D-6731-4393-B3A8-C2995DC936C0}" type="doc">
      <dgm:prSet loTypeId="urn:microsoft.com/office/officeart/2005/8/layout/process2" loCatId="process" qsTypeId="urn:microsoft.com/office/officeart/2005/8/quickstyle/simple1" qsCatId="simple" csTypeId="urn:microsoft.com/office/officeart/2005/8/colors/accent1_2" csCatId="accent1" phldr="1"/>
      <dgm:spPr/>
    </dgm:pt>
    <dgm:pt modelId="{61DED801-F71C-44C0-A697-59E7B6C193A7}">
      <dgm:prSet phldrT="[Text]"/>
      <dgm:spPr/>
      <dgm:t>
        <a:bodyPr/>
        <a:lstStyle/>
        <a:p>
          <a:r>
            <a:rPr lang="en-US" dirty="0" smtClean="0"/>
            <a:t>D3.js</a:t>
          </a:r>
          <a:endParaRPr lang="en-US" dirty="0"/>
        </a:p>
      </dgm:t>
    </dgm:pt>
    <dgm:pt modelId="{72962B30-EE0E-48A2-84C7-5C3B03DC6E53}" type="parTrans" cxnId="{0DA76307-82F3-43C5-911C-1F6582EE7D6C}">
      <dgm:prSet/>
      <dgm:spPr/>
      <dgm:t>
        <a:bodyPr/>
        <a:lstStyle/>
        <a:p>
          <a:endParaRPr lang="en-US"/>
        </a:p>
      </dgm:t>
    </dgm:pt>
    <dgm:pt modelId="{37F4650F-16B6-4045-B3E4-547F352ADF3E}" type="sibTrans" cxnId="{0DA76307-82F3-43C5-911C-1F6582EE7D6C}">
      <dgm:prSet/>
      <dgm:spPr/>
      <dgm:t>
        <a:bodyPr/>
        <a:lstStyle/>
        <a:p>
          <a:endParaRPr lang="en-US"/>
        </a:p>
      </dgm:t>
    </dgm:pt>
    <dgm:pt modelId="{48B3248F-4A96-4C11-A890-5A49BA0CF0AC}">
      <dgm:prSet phldrT="[Text]"/>
      <dgm:spPr/>
      <dgm:t>
        <a:bodyPr/>
        <a:lstStyle/>
        <a:p>
          <a:r>
            <a:rPr lang="en-US" dirty="0" smtClean="0"/>
            <a:t>Crossfilter.js</a:t>
          </a:r>
          <a:endParaRPr lang="en-US" dirty="0"/>
        </a:p>
      </dgm:t>
    </dgm:pt>
    <dgm:pt modelId="{E8D196C8-C5E5-4013-8D16-A54D38ECCD15}" type="parTrans" cxnId="{FED1A9FA-A895-4F9C-8B77-B1D5113F3429}">
      <dgm:prSet/>
      <dgm:spPr/>
      <dgm:t>
        <a:bodyPr/>
        <a:lstStyle/>
        <a:p>
          <a:endParaRPr lang="en-US"/>
        </a:p>
      </dgm:t>
    </dgm:pt>
    <dgm:pt modelId="{CB486C44-955C-48BF-8947-9B98E234D92F}" type="sibTrans" cxnId="{FED1A9FA-A895-4F9C-8B77-B1D5113F3429}">
      <dgm:prSet/>
      <dgm:spPr/>
      <dgm:t>
        <a:bodyPr/>
        <a:lstStyle/>
        <a:p>
          <a:endParaRPr lang="en-US"/>
        </a:p>
      </dgm:t>
    </dgm:pt>
    <dgm:pt modelId="{70D04657-3755-4D15-9356-A49629849B25}">
      <dgm:prSet phldrT="[Text]"/>
      <dgm:spPr/>
      <dgm:t>
        <a:bodyPr/>
        <a:lstStyle/>
        <a:p>
          <a:r>
            <a:rPr lang="en-US" dirty="0" smtClean="0"/>
            <a:t>dc.js</a:t>
          </a:r>
          <a:endParaRPr lang="en-US" dirty="0"/>
        </a:p>
      </dgm:t>
    </dgm:pt>
    <dgm:pt modelId="{8D33B61A-7F4A-49FB-920D-130ACF8AC838}" type="parTrans" cxnId="{77EEBD93-28B8-4F43-85CA-72245B5D765C}">
      <dgm:prSet/>
      <dgm:spPr/>
      <dgm:t>
        <a:bodyPr/>
        <a:lstStyle/>
        <a:p>
          <a:endParaRPr lang="en-US"/>
        </a:p>
      </dgm:t>
    </dgm:pt>
    <dgm:pt modelId="{8D4517FF-D6BA-4A46-BE06-FCA61D399F49}" type="sibTrans" cxnId="{77EEBD93-28B8-4F43-85CA-72245B5D765C}">
      <dgm:prSet/>
      <dgm:spPr/>
      <dgm:t>
        <a:bodyPr/>
        <a:lstStyle/>
        <a:p>
          <a:endParaRPr lang="en-US"/>
        </a:p>
      </dgm:t>
    </dgm:pt>
    <dgm:pt modelId="{728CDCCA-58B4-482A-8876-B06F3184009A}" type="pres">
      <dgm:prSet presAssocID="{61C3447D-6731-4393-B3A8-C2995DC936C0}" presName="linearFlow" presStyleCnt="0">
        <dgm:presLayoutVars>
          <dgm:resizeHandles val="exact"/>
        </dgm:presLayoutVars>
      </dgm:prSet>
      <dgm:spPr/>
    </dgm:pt>
    <dgm:pt modelId="{CC4FC574-A871-4DC1-8E68-AEAF2D55D941}" type="pres">
      <dgm:prSet presAssocID="{61DED801-F71C-44C0-A697-59E7B6C193A7}" presName="node" presStyleLbl="node1" presStyleIdx="0" presStyleCnt="3" custLinFactNeighborY="-1610">
        <dgm:presLayoutVars>
          <dgm:bulletEnabled val="1"/>
        </dgm:presLayoutVars>
      </dgm:prSet>
      <dgm:spPr/>
      <dgm:t>
        <a:bodyPr/>
        <a:lstStyle/>
        <a:p>
          <a:endParaRPr lang="en-US"/>
        </a:p>
      </dgm:t>
    </dgm:pt>
    <dgm:pt modelId="{176BF920-BC7F-48DA-BE9A-50B1D7E0269A}" type="pres">
      <dgm:prSet presAssocID="{37F4650F-16B6-4045-B3E4-547F352ADF3E}" presName="sibTrans" presStyleLbl="sibTrans2D1" presStyleIdx="0" presStyleCnt="2"/>
      <dgm:spPr/>
      <dgm:t>
        <a:bodyPr/>
        <a:lstStyle/>
        <a:p>
          <a:endParaRPr lang="en-US"/>
        </a:p>
      </dgm:t>
    </dgm:pt>
    <dgm:pt modelId="{9ED59B32-4DD0-481D-8013-80028311C77D}" type="pres">
      <dgm:prSet presAssocID="{37F4650F-16B6-4045-B3E4-547F352ADF3E}" presName="connectorText" presStyleLbl="sibTrans2D1" presStyleIdx="0" presStyleCnt="2"/>
      <dgm:spPr/>
      <dgm:t>
        <a:bodyPr/>
        <a:lstStyle/>
        <a:p>
          <a:endParaRPr lang="en-US"/>
        </a:p>
      </dgm:t>
    </dgm:pt>
    <dgm:pt modelId="{96A98BF2-74F8-400F-8CD7-CD410195EB8E}" type="pres">
      <dgm:prSet presAssocID="{48B3248F-4A96-4C11-A890-5A49BA0CF0AC}" presName="node" presStyleLbl="node1" presStyleIdx="1" presStyleCnt="3">
        <dgm:presLayoutVars>
          <dgm:bulletEnabled val="1"/>
        </dgm:presLayoutVars>
      </dgm:prSet>
      <dgm:spPr/>
      <dgm:t>
        <a:bodyPr/>
        <a:lstStyle/>
        <a:p>
          <a:endParaRPr lang="en-US"/>
        </a:p>
      </dgm:t>
    </dgm:pt>
    <dgm:pt modelId="{DC36C4AE-D830-4CF6-A0F6-33DBCE637147}" type="pres">
      <dgm:prSet presAssocID="{CB486C44-955C-48BF-8947-9B98E234D92F}" presName="sibTrans" presStyleLbl="sibTrans2D1" presStyleIdx="1" presStyleCnt="2"/>
      <dgm:spPr/>
      <dgm:t>
        <a:bodyPr/>
        <a:lstStyle/>
        <a:p>
          <a:endParaRPr lang="en-US"/>
        </a:p>
      </dgm:t>
    </dgm:pt>
    <dgm:pt modelId="{18CC3644-F611-4259-BFCD-0F883129F8E5}" type="pres">
      <dgm:prSet presAssocID="{CB486C44-955C-48BF-8947-9B98E234D92F}" presName="connectorText" presStyleLbl="sibTrans2D1" presStyleIdx="1" presStyleCnt="2"/>
      <dgm:spPr/>
      <dgm:t>
        <a:bodyPr/>
        <a:lstStyle/>
        <a:p>
          <a:endParaRPr lang="en-US"/>
        </a:p>
      </dgm:t>
    </dgm:pt>
    <dgm:pt modelId="{7F9CAB3C-4552-408F-A4A7-C914CFE64008}" type="pres">
      <dgm:prSet presAssocID="{70D04657-3755-4D15-9356-A49629849B25}" presName="node" presStyleLbl="node1" presStyleIdx="2" presStyleCnt="3">
        <dgm:presLayoutVars>
          <dgm:bulletEnabled val="1"/>
        </dgm:presLayoutVars>
      </dgm:prSet>
      <dgm:spPr/>
      <dgm:t>
        <a:bodyPr/>
        <a:lstStyle/>
        <a:p>
          <a:endParaRPr lang="en-US"/>
        </a:p>
      </dgm:t>
    </dgm:pt>
  </dgm:ptLst>
  <dgm:cxnLst>
    <dgm:cxn modelId="{A0B5674A-A826-4756-A644-DD3E24774142}" type="presOf" srcId="{CB486C44-955C-48BF-8947-9B98E234D92F}" destId="{18CC3644-F611-4259-BFCD-0F883129F8E5}" srcOrd="1" destOrd="0" presId="urn:microsoft.com/office/officeart/2005/8/layout/process2"/>
    <dgm:cxn modelId="{FED1A9FA-A895-4F9C-8B77-B1D5113F3429}" srcId="{61C3447D-6731-4393-B3A8-C2995DC936C0}" destId="{48B3248F-4A96-4C11-A890-5A49BA0CF0AC}" srcOrd="1" destOrd="0" parTransId="{E8D196C8-C5E5-4013-8D16-A54D38ECCD15}" sibTransId="{CB486C44-955C-48BF-8947-9B98E234D92F}"/>
    <dgm:cxn modelId="{E2AAC039-1FAB-4E11-9DB0-7E24646DC8B0}" type="presOf" srcId="{48B3248F-4A96-4C11-A890-5A49BA0CF0AC}" destId="{96A98BF2-74F8-400F-8CD7-CD410195EB8E}" srcOrd="0" destOrd="0" presId="urn:microsoft.com/office/officeart/2005/8/layout/process2"/>
    <dgm:cxn modelId="{22E786B7-5DDE-4D97-8F02-924404B20BAE}" type="presOf" srcId="{CB486C44-955C-48BF-8947-9B98E234D92F}" destId="{DC36C4AE-D830-4CF6-A0F6-33DBCE637147}" srcOrd="0" destOrd="0" presId="urn:microsoft.com/office/officeart/2005/8/layout/process2"/>
    <dgm:cxn modelId="{D7ECE687-97A0-4073-B2BB-C74DC1A1182B}" type="presOf" srcId="{61DED801-F71C-44C0-A697-59E7B6C193A7}" destId="{CC4FC574-A871-4DC1-8E68-AEAF2D55D941}" srcOrd="0" destOrd="0" presId="urn:microsoft.com/office/officeart/2005/8/layout/process2"/>
    <dgm:cxn modelId="{E9417A96-AC4C-4FFF-A78D-5DE334C9B7C2}" type="presOf" srcId="{61C3447D-6731-4393-B3A8-C2995DC936C0}" destId="{728CDCCA-58B4-482A-8876-B06F3184009A}" srcOrd="0" destOrd="0" presId="urn:microsoft.com/office/officeart/2005/8/layout/process2"/>
    <dgm:cxn modelId="{77EEBD93-28B8-4F43-85CA-72245B5D765C}" srcId="{61C3447D-6731-4393-B3A8-C2995DC936C0}" destId="{70D04657-3755-4D15-9356-A49629849B25}" srcOrd="2" destOrd="0" parTransId="{8D33B61A-7F4A-49FB-920D-130ACF8AC838}" sibTransId="{8D4517FF-D6BA-4A46-BE06-FCA61D399F49}"/>
    <dgm:cxn modelId="{0DA76307-82F3-43C5-911C-1F6582EE7D6C}" srcId="{61C3447D-6731-4393-B3A8-C2995DC936C0}" destId="{61DED801-F71C-44C0-A697-59E7B6C193A7}" srcOrd="0" destOrd="0" parTransId="{72962B30-EE0E-48A2-84C7-5C3B03DC6E53}" sibTransId="{37F4650F-16B6-4045-B3E4-547F352ADF3E}"/>
    <dgm:cxn modelId="{2A34A48E-965D-42A5-9F93-B28B26A899EA}" type="presOf" srcId="{37F4650F-16B6-4045-B3E4-547F352ADF3E}" destId="{9ED59B32-4DD0-481D-8013-80028311C77D}" srcOrd="1" destOrd="0" presId="urn:microsoft.com/office/officeart/2005/8/layout/process2"/>
    <dgm:cxn modelId="{76C3F0D2-EFE2-4E92-87C7-D80A0A2E9949}" type="presOf" srcId="{37F4650F-16B6-4045-B3E4-547F352ADF3E}" destId="{176BF920-BC7F-48DA-BE9A-50B1D7E0269A}" srcOrd="0" destOrd="0" presId="urn:microsoft.com/office/officeart/2005/8/layout/process2"/>
    <dgm:cxn modelId="{58D0572D-6EA9-494B-A214-8B3B9BF6ACC0}" type="presOf" srcId="{70D04657-3755-4D15-9356-A49629849B25}" destId="{7F9CAB3C-4552-408F-A4A7-C914CFE64008}" srcOrd="0" destOrd="0" presId="urn:microsoft.com/office/officeart/2005/8/layout/process2"/>
    <dgm:cxn modelId="{E81BEEA4-6DD5-4716-BAD5-4D88E4B2D9C7}" type="presParOf" srcId="{728CDCCA-58B4-482A-8876-B06F3184009A}" destId="{CC4FC574-A871-4DC1-8E68-AEAF2D55D941}" srcOrd="0" destOrd="0" presId="urn:microsoft.com/office/officeart/2005/8/layout/process2"/>
    <dgm:cxn modelId="{D320E5EF-0A89-4227-ACC7-AA0860AD9E07}" type="presParOf" srcId="{728CDCCA-58B4-482A-8876-B06F3184009A}" destId="{176BF920-BC7F-48DA-BE9A-50B1D7E0269A}" srcOrd="1" destOrd="0" presId="urn:microsoft.com/office/officeart/2005/8/layout/process2"/>
    <dgm:cxn modelId="{677EC99B-5C61-4D17-97B6-3C0485A69F62}" type="presParOf" srcId="{176BF920-BC7F-48DA-BE9A-50B1D7E0269A}" destId="{9ED59B32-4DD0-481D-8013-80028311C77D}" srcOrd="0" destOrd="0" presId="urn:microsoft.com/office/officeart/2005/8/layout/process2"/>
    <dgm:cxn modelId="{793E9C11-8B3C-4EFA-83CF-7A62C76EC89C}" type="presParOf" srcId="{728CDCCA-58B4-482A-8876-B06F3184009A}" destId="{96A98BF2-74F8-400F-8CD7-CD410195EB8E}" srcOrd="2" destOrd="0" presId="urn:microsoft.com/office/officeart/2005/8/layout/process2"/>
    <dgm:cxn modelId="{6FF0F7E4-68E1-4532-94CA-EE13BB32EE30}" type="presParOf" srcId="{728CDCCA-58B4-482A-8876-B06F3184009A}" destId="{DC36C4AE-D830-4CF6-A0F6-33DBCE637147}" srcOrd="3" destOrd="0" presId="urn:microsoft.com/office/officeart/2005/8/layout/process2"/>
    <dgm:cxn modelId="{DA2FADEA-24BD-4D79-8127-417827CE20B7}" type="presParOf" srcId="{DC36C4AE-D830-4CF6-A0F6-33DBCE637147}" destId="{18CC3644-F611-4259-BFCD-0F883129F8E5}" srcOrd="0" destOrd="0" presId="urn:microsoft.com/office/officeart/2005/8/layout/process2"/>
    <dgm:cxn modelId="{FB8CACF4-793A-48EA-8E28-47D17BD025C5}" type="presParOf" srcId="{728CDCCA-58B4-482A-8876-B06F3184009A}" destId="{7F9CAB3C-4552-408F-A4A7-C914CFE6400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759BE-D1D0-407F-BC4C-72CB567EC215}">
      <dsp:nvSpPr>
        <dsp:cNvPr id="0" name=""/>
        <dsp:cNvSpPr/>
      </dsp:nvSpPr>
      <dsp:spPr>
        <a:xfrm rot="5400000">
          <a:off x="5671158" y="-1019284"/>
          <a:ext cx="4232668" cy="732940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smtClean="0"/>
            <a:t>grid_250m_shape</a:t>
          </a:r>
          <a:endParaRPr lang="en-US" sz="2400" kern="1200" dirty="0"/>
        </a:p>
        <a:p>
          <a:pPr marL="228600" lvl="1" indent="-228600" algn="l" defTabSz="1066800" rtl="0">
            <a:lnSpc>
              <a:spcPct val="90000"/>
            </a:lnSpc>
            <a:spcBef>
              <a:spcPct val="0"/>
            </a:spcBef>
            <a:spcAft>
              <a:spcPct val="15000"/>
            </a:spcAft>
            <a:buChar char="••"/>
          </a:pPr>
          <a:r>
            <a:rPr lang="en-US" sz="2400" kern="1200" dirty="0" err="1" smtClean="0"/>
            <a:t>grid_quarters_public</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make</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model</a:t>
          </a:r>
          <a:endParaRPr lang="en-US" sz="2400" kern="1200" dirty="0"/>
        </a:p>
        <a:p>
          <a:pPr marL="228600" lvl="1" indent="-228600" algn="l" defTabSz="1066800" rtl="0">
            <a:lnSpc>
              <a:spcPct val="90000"/>
            </a:lnSpc>
            <a:spcBef>
              <a:spcPct val="0"/>
            </a:spcBef>
            <a:spcAft>
              <a:spcPct val="15000"/>
            </a:spcAft>
            <a:buChar char="••"/>
          </a:pPr>
          <a:r>
            <a:rPr lang="en-US" sz="2400" kern="1200" dirty="0" err="1" smtClean="0"/>
            <a:t>model_year</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municipality</a:t>
          </a:r>
          <a:endParaRPr lang="en-US" sz="2400" kern="1200" dirty="0"/>
        </a:p>
        <a:p>
          <a:pPr marL="228600" lvl="1" indent="-228600" algn="l" defTabSz="1066800" rtl="0">
            <a:lnSpc>
              <a:spcPct val="90000"/>
            </a:lnSpc>
            <a:spcBef>
              <a:spcPct val="0"/>
            </a:spcBef>
            <a:spcAft>
              <a:spcPct val="15000"/>
            </a:spcAft>
            <a:buChar char="••"/>
          </a:pPr>
          <a:r>
            <a:rPr lang="en-US" sz="2400" kern="1200" dirty="0" err="1" smtClean="0"/>
            <a:t>rae_public</a:t>
          </a:r>
          <a:endParaRPr lang="en-US" sz="2400" kern="1200" dirty="0"/>
        </a:p>
        <a:p>
          <a:pPr marL="228600" lvl="1" indent="-228600" algn="l" defTabSz="1066800" rtl="0">
            <a:lnSpc>
              <a:spcPct val="90000"/>
            </a:lnSpc>
            <a:spcBef>
              <a:spcPct val="0"/>
            </a:spcBef>
            <a:spcAft>
              <a:spcPct val="15000"/>
            </a:spcAft>
            <a:buChar char="••"/>
          </a:pPr>
          <a:r>
            <a:rPr lang="en-US" sz="2400" kern="1200" dirty="0" err="1" smtClean="0"/>
            <a:t>spatial_ref_sys</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vehicle</a:t>
          </a:r>
          <a:endParaRPr lang="en-US" sz="2400" kern="1200" dirty="0"/>
        </a:p>
      </dsp:txBody>
      <dsp:txXfrm rot="-5400000">
        <a:off x="4122790" y="735706"/>
        <a:ext cx="7122782" cy="3819424"/>
      </dsp:txXfrm>
    </dsp:sp>
    <dsp:sp modelId="{956D66C7-E9CF-4B54-A443-A2E3E2D0FCD2}">
      <dsp:nvSpPr>
        <dsp:cNvPr id="0" name=""/>
        <dsp:cNvSpPr/>
      </dsp:nvSpPr>
      <dsp:spPr>
        <a:xfrm>
          <a:off x="0" y="0"/>
          <a:ext cx="4122790" cy="5290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US" sz="6500" b="1" kern="1200" dirty="0" smtClean="0"/>
            <a:t>Database Tables</a:t>
          </a:r>
          <a:endParaRPr lang="en-US" sz="6500" kern="1200" dirty="0"/>
        </a:p>
      </dsp:txBody>
      <dsp:txXfrm>
        <a:off x="201258" y="201258"/>
        <a:ext cx="3720274" cy="4888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FC574-A871-4DC1-8E68-AEAF2D55D941}">
      <dsp:nvSpPr>
        <dsp:cNvPr id="0" name=""/>
        <dsp:cNvSpPr/>
      </dsp:nvSpPr>
      <dsp:spPr>
        <a:xfrm>
          <a:off x="2452901" y="0"/>
          <a:ext cx="2762250" cy="1534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D3.js</a:t>
          </a:r>
          <a:endParaRPr lang="en-US" sz="3800" kern="1200" dirty="0"/>
        </a:p>
      </dsp:txBody>
      <dsp:txXfrm>
        <a:off x="2497847" y="44946"/>
        <a:ext cx="2672358" cy="1444691"/>
      </dsp:txXfrm>
    </dsp:sp>
    <dsp:sp modelId="{176BF920-BC7F-48DA-BE9A-50B1D7E0269A}">
      <dsp:nvSpPr>
        <dsp:cNvPr id="0" name=""/>
        <dsp:cNvSpPr/>
      </dsp:nvSpPr>
      <dsp:spPr>
        <a:xfrm rot="5400000">
          <a:off x="3546292" y="1572948"/>
          <a:ext cx="575468" cy="6905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3626857" y="1630495"/>
        <a:ext cx="414338" cy="402828"/>
      </dsp:txXfrm>
    </dsp:sp>
    <dsp:sp modelId="{96A98BF2-74F8-400F-8CD7-CD410195EB8E}">
      <dsp:nvSpPr>
        <dsp:cNvPr id="0" name=""/>
        <dsp:cNvSpPr/>
      </dsp:nvSpPr>
      <dsp:spPr>
        <a:xfrm>
          <a:off x="2452901" y="2301875"/>
          <a:ext cx="2762250" cy="1534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Crossfilter.js</a:t>
          </a:r>
          <a:endParaRPr lang="en-US" sz="3800" kern="1200" dirty="0"/>
        </a:p>
      </dsp:txBody>
      <dsp:txXfrm>
        <a:off x="2497847" y="2346821"/>
        <a:ext cx="2672358" cy="1444691"/>
      </dsp:txXfrm>
    </dsp:sp>
    <dsp:sp modelId="{DC36C4AE-D830-4CF6-A0F6-33DBCE637147}">
      <dsp:nvSpPr>
        <dsp:cNvPr id="0" name=""/>
        <dsp:cNvSpPr/>
      </dsp:nvSpPr>
      <dsp:spPr>
        <a:xfrm rot="5400000">
          <a:off x="3546292" y="3874823"/>
          <a:ext cx="575468" cy="6905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3626857" y="3932370"/>
        <a:ext cx="414338" cy="402828"/>
      </dsp:txXfrm>
    </dsp:sp>
    <dsp:sp modelId="{7F9CAB3C-4552-408F-A4A7-C914CFE64008}">
      <dsp:nvSpPr>
        <dsp:cNvPr id="0" name=""/>
        <dsp:cNvSpPr/>
      </dsp:nvSpPr>
      <dsp:spPr>
        <a:xfrm>
          <a:off x="2452901" y="4603750"/>
          <a:ext cx="2762250" cy="15345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dc.js</a:t>
          </a:r>
          <a:endParaRPr lang="en-US" sz="3800" kern="1200" dirty="0"/>
        </a:p>
      </dsp:txBody>
      <dsp:txXfrm>
        <a:off x="2497847" y="4648696"/>
        <a:ext cx="2672358" cy="14446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298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2986"/>
          </a:xfrm>
          <a:prstGeom prst="rect">
            <a:avLst/>
          </a:prstGeom>
        </p:spPr>
        <p:txBody>
          <a:bodyPr vert="horz" lIns="91440" tIns="45720" rIns="91440" bIns="45720" rtlCol="0"/>
          <a:lstStyle>
            <a:lvl1pPr algn="r">
              <a:defRPr sz="1200"/>
            </a:lvl1pPr>
          </a:lstStyle>
          <a:p>
            <a:fld id="{D2492904-7CF7-44BA-9983-84C3AE9D31DE}" type="datetimeFigureOut">
              <a:rPr lang="en-US" smtClean="0"/>
              <a:t>5/27/2014</a:t>
            </a:fld>
            <a:endParaRPr lang="en-US"/>
          </a:p>
        </p:txBody>
      </p:sp>
      <p:sp>
        <p:nvSpPr>
          <p:cNvPr id="4" name="Footer Placeholder 3"/>
          <p:cNvSpPr>
            <a:spLocks noGrp="1"/>
          </p:cNvSpPr>
          <p:nvPr>
            <p:ph type="ftr" sz="quarter" idx="2"/>
          </p:nvPr>
        </p:nvSpPr>
        <p:spPr>
          <a:xfrm>
            <a:off x="0" y="8776264"/>
            <a:ext cx="2971800" cy="46298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6264"/>
            <a:ext cx="2971800" cy="462986"/>
          </a:xfrm>
          <a:prstGeom prst="rect">
            <a:avLst/>
          </a:prstGeom>
        </p:spPr>
        <p:txBody>
          <a:bodyPr vert="horz" lIns="91440" tIns="45720" rIns="91440" bIns="45720" rtlCol="0" anchor="b"/>
          <a:lstStyle>
            <a:lvl1pPr algn="r">
              <a:defRPr sz="1200"/>
            </a:lvl1pPr>
          </a:lstStyle>
          <a:p>
            <a:fld id="{AA7A1527-AFC6-41D0-B7D5-C77D67424186}" type="slidenum">
              <a:rPr lang="en-US" smtClean="0"/>
              <a:t>‹#›</a:t>
            </a:fld>
            <a:endParaRPr lang="en-US"/>
          </a:p>
        </p:txBody>
      </p:sp>
    </p:spTree>
    <p:extLst>
      <p:ext uri="{BB962C8B-B14F-4D97-AF65-F5344CB8AC3E}">
        <p14:creationId xmlns:p14="http://schemas.microsoft.com/office/powerpoint/2010/main" val="2145955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3566"/>
          </a:xfrm>
          <a:prstGeom prst="rect">
            <a:avLst/>
          </a:prstGeom>
        </p:spPr>
        <p:txBody>
          <a:bodyPr vert="horz" lIns="92398" tIns="46200" rIns="92398" bIns="46200" rtlCol="0"/>
          <a:lstStyle>
            <a:lvl1pPr algn="l">
              <a:defRPr sz="1200"/>
            </a:lvl1pPr>
          </a:lstStyle>
          <a:p>
            <a:endParaRPr lang="en-US"/>
          </a:p>
        </p:txBody>
      </p:sp>
      <p:sp>
        <p:nvSpPr>
          <p:cNvPr id="3" name="Date Placeholder 2"/>
          <p:cNvSpPr>
            <a:spLocks noGrp="1"/>
          </p:cNvSpPr>
          <p:nvPr>
            <p:ph type="dt" idx="1"/>
          </p:nvPr>
        </p:nvSpPr>
        <p:spPr>
          <a:xfrm>
            <a:off x="3884613" y="1"/>
            <a:ext cx="2971800" cy="463566"/>
          </a:xfrm>
          <a:prstGeom prst="rect">
            <a:avLst/>
          </a:prstGeom>
        </p:spPr>
        <p:txBody>
          <a:bodyPr vert="horz" lIns="92398" tIns="46200" rIns="92398" bIns="46200" rtlCol="0"/>
          <a:lstStyle>
            <a:lvl1pPr algn="r">
              <a:defRPr sz="1200"/>
            </a:lvl1pPr>
          </a:lstStyle>
          <a:p>
            <a:fld id="{C88BBBD2-B680-4C72-B309-C87625A0D1CF}" type="datetimeFigureOut">
              <a:rPr lang="en-US" smtClean="0"/>
              <a:t>5/27/2014</a:t>
            </a:fld>
            <a:endParaRPr lang="en-US"/>
          </a:p>
        </p:txBody>
      </p:sp>
      <p:sp>
        <p:nvSpPr>
          <p:cNvPr id="4" name="Slide Image Placeholder 3"/>
          <p:cNvSpPr>
            <a:spLocks noGrp="1" noRot="1" noChangeAspect="1"/>
          </p:cNvSpPr>
          <p:nvPr>
            <p:ph type="sldImg" idx="2"/>
          </p:nvPr>
        </p:nvSpPr>
        <p:spPr>
          <a:xfrm>
            <a:off x="657225" y="1154113"/>
            <a:ext cx="5543550" cy="3117850"/>
          </a:xfrm>
          <a:prstGeom prst="rect">
            <a:avLst/>
          </a:prstGeom>
          <a:noFill/>
          <a:ln w="12700">
            <a:solidFill>
              <a:prstClr val="black"/>
            </a:solidFill>
          </a:ln>
        </p:spPr>
        <p:txBody>
          <a:bodyPr vert="horz" lIns="92398" tIns="46200" rIns="92398" bIns="46200" rtlCol="0" anchor="ctr"/>
          <a:lstStyle/>
          <a:p>
            <a:endParaRPr lang="en-US"/>
          </a:p>
        </p:txBody>
      </p:sp>
      <p:sp>
        <p:nvSpPr>
          <p:cNvPr id="5" name="Notes Placeholder 4"/>
          <p:cNvSpPr>
            <a:spLocks noGrp="1"/>
          </p:cNvSpPr>
          <p:nvPr>
            <p:ph type="body" sz="quarter" idx="3"/>
          </p:nvPr>
        </p:nvSpPr>
        <p:spPr>
          <a:xfrm>
            <a:off x="685800" y="4446390"/>
            <a:ext cx="5486400" cy="3637955"/>
          </a:xfrm>
          <a:prstGeom prst="rect">
            <a:avLst/>
          </a:prstGeom>
        </p:spPr>
        <p:txBody>
          <a:bodyPr vert="horz" lIns="92398" tIns="46200" rIns="92398" bIns="4620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5685"/>
            <a:ext cx="2971800" cy="463565"/>
          </a:xfrm>
          <a:prstGeom prst="rect">
            <a:avLst/>
          </a:prstGeom>
        </p:spPr>
        <p:txBody>
          <a:bodyPr vert="horz" lIns="92398" tIns="46200" rIns="92398" bIns="4620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5"/>
            <a:ext cx="2971800" cy="463565"/>
          </a:xfrm>
          <a:prstGeom prst="rect">
            <a:avLst/>
          </a:prstGeom>
        </p:spPr>
        <p:txBody>
          <a:bodyPr vert="horz" lIns="92398" tIns="46200" rIns="92398" bIns="46200" rtlCol="0" anchor="b"/>
          <a:lstStyle>
            <a:lvl1pPr algn="r">
              <a:defRPr sz="1200"/>
            </a:lvl1pPr>
          </a:lstStyle>
          <a:p>
            <a:fld id="{F8007E2E-40EC-4CE7-902D-868C17A33E28}" type="slidenum">
              <a:rPr lang="en-US" smtClean="0"/>
              <a:t>‹#›</a:t>
            </a:fld>
            <a:endParaRPr lang="en-US"/>
          </a:p>
        </p:txBody>
      </p:sp>
    </p:spTree>
    <p:extLst>
      <p:ext uri="{BB962C8B-B14F-4D97-AF65-F5344CB8AC3E}">
        <p14:creationId xmlns:p14="http://schemas.microsoft.com/office/powerpoint/2010/main" val="86749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team</a:t>
            </a:r>
            <a:r>
              <a:rPr lang="en-US" baseline="0" dirty="0" smtClean="0"/>
              <a:t> members. Team formed at a </a:t>
            </a:r>
            <a:r>
              <a:rPr lang="en-US" baseline="0" dirty="0" err="1" smtClean="0"/>
              <a:t>hackathon</a:t>
            </a:r>
            <a:r>
              <a:rPr lang="en-US" baseline="0" dirty="0" smtClean="0"/>
              <a:t>.</a:t>
            </a:r>
          </a:p>
          <a:p>
            <a:endParaRPr lang="en-US" baseline="0" dirty="0" smtClean="0"/>
          </a:p>
          <a:p>
            <a:r>
              <a:rPr lang="en-US" baseline="0" dirty="0" smtClean="0"/>
              <a:t>I worked on and will mostly be talking about the interactive data visualization, but I’ll explain a little about the data, too.</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a:t>
            </a:fld>
            <a:endParaRPr lang="en-US"/>
          </a:p>
        </p:txBody>
      </p:sp>
    </p:spTree>
    <p:extLst>
      <p:ext uri="{BB962C8B-B14F-4D97-AF65-F5344CB8AC3E}">
        <p14:creationId xmlns:p14="http://schemas.microsoft.com/office/powerpoint/2010/main" val="231248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Zooming</a:t>
            </a:r>
            <a:r>
              <a:rPr lang="en-US" baseline="0" dirty="0" smtClean="0"/>
              <a:t> in on some of the scatterplots</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10</a:t>
            </a:fld>
            <a:endParaRPr lang="en-US"/>
          </a:p>
        </p:txBody>
      </p:sp>
    </p:spTree>
    <p:extLst>
      <p:ext uri="{BB962C8B-B14F-4D97-AF65-F5344CB8AC3E}">
        <p14:creationId xmlns:p14="http://schemas.microsoft.com/office/powerpoint/2010/main" val="3432463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this data challenge as an excuse to play with D3.js more</a:t>
            </a:r>
          </a:p>
          <a:p>
            <a:r>
              <a:rPr lang="en-US" dirty="0" smtClean="0"/>
              <a:t>Quickly realized that linked charts would be needed for the exploration tool I had in mind.</a:t>
            </a:r>
          </a:p>
          <a:p>
            <a:r>
              <a:rPr lang="en-US" dirty="0" smtClean="0"/>
              <a:t>Came across </a:t>
            </a:r>
            <a:r>
              <a:rPr lang="en-US" dirty="0" err="1" smtClean="0"/>
              <a:t>Crossfilter</a:t>
            </a:r>
            <a:r>
              <a:rPr lang="en-US" dirty="0" smtClean="0"/>
              <a:t> library (based on D3.js, and by the same author) which excels at fast multi-dimensional filtering for coordinated views.</a:t>
            </a:r>
          </a:p>
          <a:p>
            <a:r>
              <a:rPr lang="en-US" dirty="0" smtClean="0"/>
              <a:t>Used dc.js (Dimensional Charting) library, built on top of </a:t>
            </a:r>
            <a:r>
              <a:rPr lang="en-US" dirty="0" err="1" smtClean="0"/>
              <a:t>Crossfilter</a:t>
            </a:r>
            <a:r>
              <a:rPr lang="en-US" dirty="0" smtClean="0"/>
              <a:t>, to add</a:t>
            </a:r>
            <a:r>
              <a:rPr lang="en-US" baseline="0" dirty="0" smtClean="0"/>
              <a:t> some </a:t>
            </a:r>
            <a:r>
              <a:rPr lang="en-US" dirty="0" smtClean="0"/>
              <a:t>enhancements</a:t>
            </a:r>
            <a:r>
              <a:rPr lang="en-US" baseline="0" dirty="0" smtClean="0"/>
              <a:t> </a:t>
            </a:r>
            <a:r>
              <a:rPr lang="en-US" dirty="0" smtClean="0"/>
              <a:t>(e.g. list or</a:t>
            </a:r>
            <a:r>
              <a:rPr lang="en-US" baseline="0" dirty="0" smtClean="0"/>
              <a:t> reset </a:t>
            </a:r>
            <a:r>
              <a:rPr lang="en-US" dirty="0" smtClean="0"/>
              <a:t>currently applied filters for each chart) </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11</a:t>
            </a:fld>
            <a:endParaRPr lang="en-US"/>
          </a:p>
        </p:txBody>
      </p:sp>
    </p:spTree>
    <p:extLst>
      <p:ext uri="{BB962C8B-B14F-4D97-AF65-F5344CB8AC3E}">
        <p14:creationId xmlns:p14="http://schemas.microsoft.com/office/powerpoint/2010/main" val="255630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Jumping ahead, this is the final</a:t>
            </a:r>
            <a:r>
              <a:rPr lang="en-US" baseline="0" dirty="0" smtClean="0"/>
              <a:t> </a:t>
            </a:r>
            <a:r>
              <a:rPr lang="en-US" dirty="0" smtClean="0"/>
              <a:t>Boston Car Data Explorer,</a:t>
            </a:r>
            <a:r>
              <a:rPr lang="en-US" baseline="0" dirty="0" smtClean="0"/>
              <a:t> laid out as an interactive dashboard (requires a high resolution display).</a:t>
            </a:r>
          </a:p>
          <a:p>
            <a:r>
              <a:rPr lang="en-US" baseline="0" dirty="0" smtClean="0"/>
              <a:t>The idea is to apply a series of simultaneous filters by selecting bars in bar charts, and </a:t>
            </a:r>
            <a:r>
              <a:rPr lang="en-US" baseline="0" dirty="0" err="1" smtClean="0"/>
              <a:t>zipcodes</a:t>
            </a:r>
            <a:r>
              <a:rPr lang="en-US" baseline="0" dirty="0" smtClean="0"/>
              <a:t> on a map. The filtered data updates a bubble chart showing the selected vehicles.</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12</a:t>
            </a:fld>
            <a:endParaRPr lang="en-US"/>
          </a:p>
        </p:txBody>
      </p:sp>
    </p:spTree>
    <p:extLst>
      <p:ext uri="{BB962C8B-B14F-4D97-AF65-F5344CB8AC3E}">
        <p14:creationId xmlns:p14="http://schemas.microsoft.com/office/powerpoint/2010/main" val="204783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main bubble chart.</a:t>
            </a:r>
            <a:r>
              <a:rPr lang="en-US" baseline="0" dirty="0" smtClean="0"/>
              <a:t> Each bubble is a particular car. It plots mile-per-gallon vs miles-driven-per-day, where the bubble size is gallons-per-day. But these measures were chosen not because the resulting plot is particularly insightful so much as that it spreads out the data somewhat. As you apply filters, you can mouse-over a particular car to get the full set of details about it.</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13</a:t>
            </a:fld>
            <a:endParaRPr lang="en-US"/>
          </a:p>
        </p:txBody>
      </p:sp>
    </p:spTree>
    <p:extLst>
      <p:ext uri="{BB962C8B-B14F-4D97-AF65-F5344CB8AC3E}">
        <p14:creationId xmlns:p14="http://schemas.microsoft.com/office/powerpoint/2010/main" val="44122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a:t>
            </a:r>
            <a:r>
              <a:rPr lang="en-US" dirty="0" err="1" smtClean="0"/>
              <a:t>zipcode</a:t>
            </a:r>
            <a:r>
              <a:rPr lang="en-US" dirty="0" smtClean="0"/>
              <a:t> map.</a:t>
            </a:r>
            <a:r>
              <a:rPr lang="en-US" baseline="0" dirty="0" smtClean="0"/>
              <a:t> You can select multiple </a:t>
            </a:r>
            <a:r>
              <a:rPr lang="en-US" baseline="0" dirty="0" err="1" smtClean="0"/>
              <a:t>zipcodes</a:t>
            </a:r>
            <a:r>
              <a:rPr lang="en-US" baseline="0" dirty="0" smtClean="0"/>
              <a:t>. I scraped income data for each </a:t>
            </a:r>
            <a:r>
              <a:rPr lang="en-US" baseline="0" dirty="0" err="1" smtClean="0"/>
              <a:t>zipcode</a:t>
            </a:r>
            <a:r>
              <a:rPr lang="en-US" baseline="0" dirty="0" smtClean="0"/>
              <a:t> from Wikipedia to make the color-coding more interesting. </a:t>
            </a:r>
            <a:r>
              <a:rPr lang="en-US" baseline="0" dirty="0" err="1" smtClean="0"/>
              <a:t>Mouseovers</a:t>
            </a:r>
            <a:r>
              <a:rPr lang="en-US" baseline="0" dirty="0" smtClean="0"/>
              <a:t> provide all details about a given </a:t>
            </a:r>
            <a:r>
              <a:rPr lang="en-US" baseline="0" dirty="0" err="1" smtClean="0"/>
              <a:t>zipcode</a:t>
            </a:r>
            <a:r>
              <a:rPr lang="en-US" baseline="0" dirty="0" smtClean="0"/>
              <a:t> (e.g. population, # of households, per capita income and ranking).</a:t>
            </a:r>
          </a:p>
          <a:p>
            <a:endParaRPr lang="en-US" baseline="0" dirty="0" smtClean="0"/>
          </a:p>
          <a:p>
            <a:r>
              <a:rPr lang="en-US" baseline="0" dirty="0" smtClean="0"/>
              <a:t>Problem here was that the </a:t>
            </a:r>
            <a:r>
              <a:rPr lang="en-US" baseline="0" dirty="0" err="1" smtClean="0"/>
              <a:t>Javascript</a:t>
            </a:r>
            <a:r>
              <a:rPr lang="en-US" baseline="0" dirty="0" smtClean="0"/>
              <a:t> libraries had built-in support to show maps, and even use them as filters, but the maps were static. I wanted to be able to zoom in on them. Eventually went with Leaflet JavaScript libraries. There are known problems getting Leaflet to work with D3 (2 solutions are discussed in the forums), I mostly got it to do what </a:t>
            </a:r>
            <a:r>
              <a:rPr lang="en-US" baseline="0" smtClean="0"/>
              <a:t>I wanted.</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14</a:t>
            </a:fld>
            <a:endParaRPr lang="en-US"/>
          </a:p>
        </p:txBody>
      </p:sp>
    </p:spTree>
    <p:extLst>
      <p:ext uri="{BB962C8B-B14F-4D97-AF65-F5344CB8AC3E}">
        <p14:creationId xmlns:p14="http://schemas.microsoft.com/office/powerpoint/2010/main" val="327687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bar charts that</a:t>
            </a:r>
            <a:r>
              <a:rPr lang="en-US" baseline="0" dirty="0" smtClean="0"/>
              <a:t> you can use to filter data. You can select multiple bars in each chart and it’s all linked. So if you select the SUV bar in the </a:t>
            </a:r>
            <a:r>
              <a:rPr lang="en-US" baseline="0" dirty="0" err="1" smtClean="0"/>
              <a:t>vehicle_type</a:t>
            </a:r>
            <a:r>
              <a:rPr lang="en-US" baseline="0" dirty="0" smtClean="0"/>
              <a:t> bar chart, then the Year and </a:t>
            </a:r>
            <a:r>
              <a:rPr lang="en-US" baseline="0" dirty="0" err="1" smtClean="0"/>
              <a:t>Car_Make</a:t>
            </a:r>
            <a:r>
              <a:rPr lang="en-US" baseline="0" dirty="0" smtClean="0"/>
              <a:t> bar charts will be updated to only reflect vehicles that are SUVs.</a:t>
            </a:r>
          </a:p>
          <a:p>
            <a:r>
              <a:rPr lang="en-US" dirty="0" smtClean="0"/>
              <a:t>Charts include:</a:t>
            </a:r>
          </a:p>
          <a:p>
            <a:r>
              <a:rPr lang="en-US" dirty="0" smtClean="0"/>
              <a:t>  +</a:t>
            </a:r>
            <a:r>
              <a:rPr lang="en-US" dirty="0" err="1" smtClean="0"/>
              <a:t>Vehicle_type</a:t>
            </a:r>
            <a:r>
              <a:rPr lang="en-US" dirty="0" smtClean="0"/>
              <a:t>: Car, SUV, Truck,</a:t>
            </a:r>
            <a:r>
              <a:rPr lang="en-US" baseline="0" dirty="0" smtClean="0"/>
              <a:t> Van</a:t>
            </a:r>
          </a:p>
          <a:p>
            <a:r>
              <a:rPr lang="en-US" baseline="0" dirty="0" smtClean="0"/>
              <a:t>  +Whether it’s a Hybrid vehicle or not</a:t>
            </a:r>
          </a:p>
          <a:p>
            <a:r>
              <a:rPr lang="en-US" baseline="0" dirty="0" smtClean="0"/>
              <a:t>  </a:t>
            </a:r>
            <a:r>
              <a:rPr lang="en-US" dirty="0" smtClean="0"/>
              <a:t>+</a:t>
            </a:r>
            <a:r>
              <a:rPr lang="en-US" baseline="0" dirty="0" err="1" smtClean="0"/>
              <a:t>Fuel_type</a:t>
            </a:r>
            <a:r>
              <a:rPr lang="en-US" baseline="0" dirty="0" smtClean="0"/>
              <a:t>: Diesel, </a:t>
            </a:r>
            <a:r>
              <a:rPr lang="en-US" baseline="0" dirty="0" err="1" smtClean="0"/>
              <a:t>Flexfuel</a:t>
            </a:r>
            <a:r>
              <a:rPr lang="en-US" baseline="0" dirty="0" smtClean="0"/>
              <a:t>, Gasoline [Flex-fuel: usually gasoline in same tank w/either ethanol or methanol]</a:t>
            </a:r>
          </a:p>
          <a:p>
            <a:r>
              <a:rPr lang="en-US" baseline="0" dirty="0" smtClean="0"/>
              <a:t>  </a:t>
            </a:r>
            <a:r>
              <a:rPr lang="en-US" dirty="0" smtClean="0"/>
              <a:t>+</a:t>
            </a:r>
            <a:r>
              <a:rPr lang="en-US" baseline="0" dirty="0" err="1" smtClean="0"/>
              <a:t>Model_Year</a:t>
            </a:r>
            <a:r>
              <a:rPr lang="en-US" baseline="0" dirty="0" smtClean="0"/>
              <a:t>: 1998 to 2009</a:t>
            </a:r>
          </a:p>
          <a:p>
            <a:r>
              <a:rPr lang="en-US" baseline="0" dirty="0" smtClean="0"/>
              <a:t>  </a:t>
            </a:r>
            <a:r>
              <a:rPr lang="en-US" dirty="0" smtClean="0"/>
              <a:t>+</a:t>
            </a:r>
            <a:r>
              <a:rPr lang="en-US" baseline="0" dirty="0" err="1" smtClean="0"/>
              <a:t>Car_Make</a:t>
            </a:r>
            <a:r>
              <a:rPr lang="en-US" baseline="0" dirty="0" smtClean="0"/>
              <a:t>: Acura thru Volvo</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15</a:t>
            </a:fld>
            <a:endParaRPr lang="en-US"/>
          </a:p>
        </p:txBody>
      </p:sp>
    </p:spTree>
    <p:extLst>
      <p:ext uri="{BB962C8B-B14F-4D97-AF65-F5344CB8AC3E}">
        <p14:creationId xmlns:p14="http://schemas.microsoft.com/office/powerpoint/2010/main" val="3045036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Boston</a:t>
            </a:r>
            <a:r>
              <a:rPr lang="en-US" baseline="0" dirty="0" smtClean="0"/>
              <a:t> Car Data Explorer with no filters applied</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16</a:t>
            </a:fld>
            <a:endParaRPr lang="en-US"/>
          </a:p>
        </p:txBody>
      </p:sp>
    </p:spTree>
    <p:extLst>
      <p:ext uri="{BB962C8B-B14F-4D97-AF65-F5344CB8AC3E}">
        <p14:creationId xmlns:p14="http://schemas.microsoft.com/office/powerpoint/2010/main" val="3667071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Filtered by 3 </a:t>
            </a:r>
            <a:r>
              <a:rPr lang="en-US" dirty="0" err="1" smtClean="0"/>
              <a:t>zipcodes</a:t>
            </a:r>
            <a:r>
              <a:rPr lang="en-US" dirty="0" smtClean="0"/>
              <a:t>,</a:t>
            </a:r>
            <a:r>
              <a:rPr lang="en-US" baseline="0" dirty="0" smtClean="0"/>
              <a:t> cars (vs truck or SUV), 3 particular model years, and 3 particular car makes)</a:t>
            </a:r>
            <a:endParaRPr lang="en-US" dirty="0" smtClean="0"/>
          </a:p>
          <a:p>
            <a:r>
              <a:rPr lang="en-US" dirty="0" smtClean="0"/>
              <a:t>More </a:t>
            </a:r>
            <a:r>
              <a:rPr lang="en-US" baseline="0" dirty="0" smtClean="0"/>
              <a:t>exciting to view on line, since it’s based on D3.js which has animations built-in.</a:t>
            </a:r>
          </a:p>
          <a:p>
            <a:endParaRPr lang="en-US" baseline="0" dirty="0" smtClean="0"/>
          </a:p>
          <a:p>
            <a:pPr defTabSz="923984">
              <a:defRPr/>
            </a:pPr>
            <a:r>
              <a:rPr lang="en-US" baseline="0" dirty="0" smtClean="0"/>
              <a:t>[Flip back and forth with previous slide]</a:t>
            </a:r>
            <a:endParaRPr lang="en-US" dirty="0" smtClean="0"/>
          </a:p>
        </p:txBody>
      </p:sp>
      <p:sp>
        <p:nvSpPr>
          <p:cNvPr id="4" name="Slide Number Placeholder 3"/>
          <p:cNvSpPr>
            <a:spLocks noGrp="1"/>
          </p:cNvSpPr>
          <p:nvPr>
            <p:ph type="sldNum" sz="quarter" idx="10"/>
          </p:nvPr>
        </p:nvSpPr>
        <p:spPr/>
        <p:txBody>
          <a:bodyPr/>
          <a:lstStyle/>
          <a:p>
            <a:fld id="{F8007E2E-40EC-4CE7-902D-868C17A33E28}" type="slidenum">
              <a:rPr lang="en-US" smtClean="0"/>
              <a:t>17</a:t>
            </a:fld>
            <a:endParaRPr lang="en-US"/>
          </a:p>
        </p:txBody>
      </p:sp>
    </p:spTree>
    <p:extLst>
      <p:ext uri="{BB962C8B-B14F-4D97-AF65-F5344CB8AC3E}">
        <p14:creationId xmlns:p14="http://schemas.microsoft.com/office/powerpoint/2010/main" val="294073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member of the team</a:t>
            </a:r>
            <a:r>
              <a:rPr lang="en-US" baseline="0" dirty="0" smtClean="0"/>
              <a:t> took the Car Data Explorer code and hacked it to quickly create this interactive map of carbon dioxide emissions. </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18</a:t>
            </a:fld>
            <a:endParaRPr lang="en-US"/>
          </a:p>
        </p:txBody>
      </p:sp>
    </p:spTree>
    <p:extLst>
      <p:ext uri="{BB962C8B-B14F-4D97-AF65-F5344CB8AC3E}">
        <p14:creationId xmlns:p14="http://schemas.microsoft.com/office/powerpoint/2010/main" val="340555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19</a:t>
            </a:fld>
            <a:endParaRPr lang="en-US"/>
          </a:p>
        </p:txBody>
      </p:sp>
    </p:spTree>
    <p:extLst>
      <p:ext uri="{BB962C8B-B14F-4D97-AF65-F5344CB8AC3E}">
        <p14:creationId xmlns:p14="http://schemas.microsoft.com/office/powerpoint/2010/main" val="364170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Our final entry won the Collaborative Data Award.</a:t>
            </a:r>
          </a:p>
          <a:p>
            <a:r>
              <a:rPr lang="en-US" sz="800" dirty="0"/>
              <a:t>One thing they liked is that we didn’t just supply an interactive tool, and data analyses, but:</a:t>
            </a:r>
          </a:p>
          <a:p>
            <a:r>
              <a:rPr lang="en-US" sz="800" b="1" dirty="0"/>
              <a:t>For creating a full SQL database with lookup tables, spatial data, companion datasets, and information from other sources, and released this via </a:t>
            </a:r>
            <a:r>
              <a:rPr lang="en-US" sz="800" b="1" dirty="0" err="1"/>
              <a:t>github</a:t>
            </a:r>
            <a:r>
              <a:rPr lang="en-US" sz="800" b="1" dirty="0"/>
              <a:t> along with documentation and guidance for setting up a local copy of the database.</a:t>
            </a:r>
          </a:p>
          <a:p>
            <a:pPr defTabSz="923984">
              <a:defRPr/>
            </a:pPr>
            <a:endParaRPr lang="en-US" sz="800" dirty="0"/>
          </a:p>
        </p:txBody>
      </p:sp>
      <p:sp>
        <p:nvSpPr>
          <p:cNvPr id="4" name="Slide Number Placeholder 3"/>
          <p:cNvSpPr>
            <a:spLocks noGrp="1"/>
          </p:cNvSpPr>
          <p:nvPr>
            <p:ph type="sldNum" sz="quarter" idx="10"/>
          </p:nvPr>
        </p:nvSpPr>
        <p:spPr/>
        <p:txBody>
          <a:bodyPr/>
          <a:lstStyle/>
          <a:p>
            <a:fld id="{F8007E2E-40EC-4CE7-902D-868C17A33E28}" type="slidenum">
              <a:rPr lang="en-US" smtClean="0"/>
              <a:t>2</a:t>
            </a:fld>
            <a:endParaRPr lang="en-US"/>
          </a:p>
        </p:txBody>
      </p:sp>
    </p:spTree>
    <p:extLst>
      <p:ext uri="{BB962C8B-B14F-4D97-AF65-F5344CB8AC3E}">
        <p14:creationId xmlns:p14="http://schemas.microsoft.com/office/powerpoint/2010/main" val="1364814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20</a:t>
            </a:fld>
            <a:endParaRPr lang="en-US"/>
          </a:p>
        </p:txBody>
      </p:sp>
    </p:spTree>
    <p:extLst>
      <p:ext uri="{BB962C8B-B14F-4D97-AF65-F5344CB8AC3E}">
        <p14:creationId xmlns:p14="http://schemas.microsoft.com/office/powerpoint/2010/main" val="1473615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007E2E-40EC-4CE7-902D-868C17A33E28}" type="slidenum">
              <a:rPr lang="en-US" smtClean="0"/>
              <a:t>21</a:t>
            </a:fld>
            <a:endParaRPr lang="en-US"/>
          </a:p>
        </p:txBody>
      </p:sp>
    </p:spTree>
    <p:extLst>
      <p:ext uri="{BB962C8B-B14F-4D97-AF65-F5344CB8AC3E}">
        <p14:creationId xmlns:p14="http://schemas.microsoft.com/office/powerpoint/2010/main" val="3914032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500GB dataset </a:t>
            </a:r>
            <a:r>
              <a:rPr lang="en-US" dirty="0" smtClean="0"/>
              <a:t>provided</a:t>
            </a:r>
            <a:r>
              <a:rPr lang="en-US" baseline="0" dirty="0" smtClean="0"/>
              <a:t> in the challenge was largely based on data collected when drivers get their annual Massachusetts inspection stickers</a:t>
            </a:r>
          </a:p>
          <a:p>
            <a:r>
              <a:rPr lang="en-US" baseline="0" dirty="0" smtClean="0"/>
              <a:t>They also broke down the statistics to 250meter grids of all of Massachusetts</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22</a:t>
            </a:fld>
            <a:endParaRPr lang="en-US"/>
          </a:p>
        </p:txBody>
      </p:sp>
    </p:spTree>
    <p:extLst>
      <p:ext uri="{BB962C8B-B14F-4D97-AF65-F5344CB8AC3E}">
        <p14:creationId xmlns:p14="http://schemas.microsoft.com/office/powerpoint/2010/main" val="396825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007E2E-40EC-4CE7-902D-868C17A33E28}" type="slidenum">
              <a:rPr lang="en-US" smtClean="0"/>
              <a:t>23</a:t>
            </a:fld>
            <a:endParaRPr lang="en-US"/>
          </a:p>
        </p:txBody>
      </p:sp>
    </p:spTree>
    <p:extLst>
      <p:ext uri="{BB962C8B-B14F-4D97-AF65-F5344CB8AC3E}">
        <p14:creationId xmlns:p14="http://schemas.microsoft.com/office/powerpoint/2010/main" val="2737421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a:t>
            </a:r>
            <a:r>
              <a:rPr lang="en-US" dirty="0" smtClean="0"/>
              <a:t>his is some fanciful 3D</a:t>
            </a:r>
            <a:r>
              <a:rPr lang="en-US" baseline="0" dirty="0" smtClean="0"/>
              <a:t> work using Google Earth that I started working on. The idea here was to put one of these structures at each zip code. Height represents time slices. Colorful bump-outs were to represent different measures such as miles-per-gallon or CO2 emissions. </a:t>
            </a:r>
          </a:p>
          <a:p>
            <a:r>
              <a:rPr lang="en-US" baseline="0" dirty="0" smtClean="0"/>
              <a:t>Amusing, but ran out of time. </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24</a:t>
            </a:fld>
            <a:endParaRPr lang="en-US"/>
          </a:p>
        </p:txBody>
      </p:sp>
    </p:spTree>
    <p:extLst>
      <p:ext uri="{BB962C8B-B14F-4D97-AF65-F5344CB8AC3E}">
        <p14:creationId xmlns:p14="http://schemas.microsoft.com/office/powerpoint/2010/main" val="201717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all in the database provided</a:t>
            </a:r>
            <a:r>
              <a:rPr lang="en-US" baseline="0" dirty="0" smtClean="0"/>
              <a:t> on </a:t>
            </a:r>
            <a:r>
              <a:rPr lang="en-US" baseline="0" dirty="0" err="1" smtClean="0"/>
              <a:t>github</a:t>
            </a:r>
            <a:r>
              <a:rPr lang="en-US" baseline="0" dirty="0" smtClean="0"/>
              <a:t>.</a:t>
            </a:r>
          </a:p>
          <a:p>
            <a:r>
              <a:rPr lang="en-US" baseline="0" dirty="0" smtClean="0"/>
              <a:t>Database export that you can import is for </a:t>
            </a:r>
            <a:r>
              <a:rPr lang="en-US" baseline="0" dirty="0" err="1" smtClean="0"/>
              <a:t>Postgres</a:t>
            </a:r>
            <a:r>
              <a:rPr lang="en-US" baseline="0" dirty="0" smtClean="0"/>
              <a:t>-QL, using the </a:t>
            </a:r>
            <a:r>
              <a:rPr lang="en-US" baseline="0" dirty="0" err="1" smtClean="0"/>
              <a:t>PostGIS</a:t>
            </a:r>
            <a:r>
              <a:rPr lang="en-US" baseline="0" dirty="0" smtClean="0"/>
              <a:t> extension for spatial data.</a:t>
            </a:r>
          </a:p>
          <a:p>
            <a:endParaRPr lang="en-US" dirty="0" smtClean="0"/>
          </a:p>
          <a:p>
            <a:r>
              <a:rPr lang="en-US" dirty="0" smtClean="0"/>
              <a:t>RTA</a:t>
            </a:r>
            <a:r>
              <a:rPr lang="en-US" baseline="0" dirty="0" smtClean="0"/>
              <a:t> -- Regional Transit Authority</a:t>
            </a:r>
            <a:endParaRPr lang="en-US" dirty="0" smtClean="0"/>
          </a:p>
          <a:p>
            <a:r>
              <a:rPr lang="en-US" dirty="0" smtClean="0"/>
              <a:t>CTPS -- Central Transportation Planning Staff</a:t>
            </a:r>
          </a:p>
          <a:p>
            <a:r>
              <a:rPr lang="en-US" dirty="0" smtClean="0"/>
              <a:t>TAZ</a:t>
            </a:r>
            <a:r>
              <a:rPr lang="en-US" baseline="0" dirty="0" smtClean="0"/>
              <a:t> -- Traffic Analysis Zones</a:t>
            </a:r>
          </a:p>
          <a:p>
            <a:r>
              <a:rPr lang="en-US" baseline="0" dirty="0" smtClean="0"/>
              <a:t>RAE - - Registrations And Estimates</a:t>
            </a:r>
          </a:p>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3</a:t>
            </a:fld>
            <a:endParaRPr lang="en-US"/>
          </a:p>
        </p:txBody>
      </p:sp>
    </p:spTree>
    <p:extLst>
      <p:ext uri="{BB962C8B-B14F-4D97-AF65-F5344CB8AC3E}">
        <p14:creationId xmlns:p14="http://schemas.microsoft.com/office/powerpoint/2010/main" val="3800100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challenge provides .csv</a:t>
            </a:r>
            <a:r>
              <a:rPr lang="en-US" baseline="0" dirty="0" smtClean="0"/>
              <a:t> files.</a:t>
            </a:r>
            <a:endParaRPr lang="en-US" dirty="0" smtClean="0"/>
          </a:p>
          <a:p>
            <a:r>
              <a:rPr lang="en-US" dirty="0" smtClean="0"/>
              <a:t>By</a:t>
            </a:r>
            <a:r>
              <a:rPr lang="en-US" baseline="0" dirty="0" smtClean="0"/>
              <a:t> using our repository, all of the work of putting it into a relational database has been done for you.</a:t>
            </a:r>
            <a:endParaRPr lang="en-US" dirty="0" smtClean="0"/>
          </a:p>
          <a:p>
            <a:pPr defTabSz="923984">
              <a:defRPr/>
            </a:pPr>
            <a:r>
              <a:rPr lang="en-US" baseline="0" dirty="0" smtClean="0"/>
              <a:t>RAE - - Registrations And Estimates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4</a:t>
            </a:fld>
            <a:endParaRPr lang="en-US"/>
          </a:p>
        </p:txBody>
      </p:sp>
    </p:spTree>
    <p:extLst>
      <p:ext uri="{BB962C8B-B14F-4D97-AF65-F5344CB8AC3E}">
        <p14:creationId xmlns:p14="http://schemas.microsoft.com/office/powerpoint/2010/main" val="93499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984">
              <a:defRPr/>
            </a:pPr>
            <a:r>
              <a:rPr lang="en-US" baseline="0" dirty="0" smtClean="0"/>
              <a:t>The main registry data table (</a:t>
            </a:r>
            <a:r>
              <a:rPr lang="en-US" baseline="0" dirty="0" err="1" smtClean="0"/>
              <a:t>rae_public</a:t>
            </a:r>
            <a:r>
              <a:rPr lang="en-US" baseline="0" dirty="0" smtClean="0"/>
              <a:t> = inspection sticker data) points to separate tables containing vehicle data, municipality data, and statistics at 250 meter grid level. Shape information is included for the grids. </a:t>
            </a:r>
          </a:p>
          <a:p>
            <a:pPr defTabSz="923984">
              <a:defRPr/>
            </a:pPr>
            <a:endParaRPr lang="en-US" baseline="0" dirty="0" smtClean="0"/>
          </a:p>
          <a:p>
            <a:pPr defTabSz="923984">
              <a:defRPr/>
            </a:pPr>
            <a:r>
              <a:rPr lang="en-US" baseline="0" dirty="0" smtClean="0"/>
              <a:t>A second version of the database, produced after the contest (but also available on the </a:t>
            </a:r>
            <a:r>
              <a:rPr lang="en-US" baseline="0" dirty="0" err="1" smtClean="0"/>
              <a:t>github</a:t>
            </a:r>
            <a:r>
              <a:rPr lang="en-US" baseline="0" dirty="0" smtClean="0"/>
              <a:t> repository) includes more of the companion data such as </a:t>
            </a:r>
            <a:r>
              <a:rPr lang="en-US" baseline="0" dirty="0" err="1" smtClean="0"/>
              <a:t>zipcar</a:t>
            </a:r>
            <a:r>
              <a:rPr lang="en-US" baseline="0" dirty="0" smtClean="0"/>
              <a:t> dataset, and shape information for things like planning districts, municipalities, </a:t>
            </a:r>
            <a:r>
              <a:rPr lang="en-US" baseline="0" dirty="0" err="1" smtClean="0"/>
              <a:t>zipcode</a:t>
            </a:r>
            <a:r>
              <a:rPr lang="en-US" baseline="0" dirty="0" smtClean="0"/>
              <a:t>, and counties. </a:t>
            </a:r>
          </a:p>
          <a:p>
            <a:pPr defTabSz="923984">
              <a:defRPr/>
            </a:pPr>
            <a:endParaRPr lang="en-US" baseline="0" dirty="0" smtClean="0"/>
          </a:p>
          <a:p>
            <a:pPr defTabSz="923984">
              <a:defRPr/>
            </a:pPr>
            <a:r>
              <a:rPr lang="en-US" baseline="0" dirty="0" smtClean="0"/>
              <a:t>RAE - - Registrations And Estimates</a:t>
            </a:r>
          </a:p>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5</a:t>
            </a:fld>
            <a:endParaRPr lang="en-US"/>
          </a:p>
        </p:txBody>
      </p:sp>
    </p:spTree>
    <p:extLst>
      <p:ext uri="{BB962C8B-B14F-4D97-AF65-F5344CB8AC3E}">
        <p14:creationId xmlns:p14="http://schemas.microsoft.com/office/powerpoint/2010/main" val="3870981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a:t>
            </a:r>
            <a:r>
              <a:rPr lang="en-US" baseline="0" dirty="0" smtClean="0"/>
              <a:t> team members performed some interesting analysis looking at miles travelled and traffic levels.</a:t>
            </a:r>
          </a:p>
          <a:p>
            <a:r>
              <a:rPr lang="en-US" baseline="0" dirty="0" smtClean="0"/>
              <a:t>Refer you to the submission online for details. </a:t>
            </a:r>
          </a:p>
          <a:p>
            <a:r>
              <a:rPr lang="en-US" dirty="0"/>
              <a:t>Basically looking at miles travelled by each vehicle (based on where it’s garaged) and traffic information. You can see a general trend that cars garaged further from major roads are driven more. </a:t>
            </a:r>
          </a:p>
          <a:p>
            <a:pPr defTabSz="923984">
              <a:defRPr/>
            </a:pPr>
            <a:endParaRPr lang="en-US" dirty="0"/>
          </a:p>
          <a:p>
            <a:pPr defTabSz="923984">
              <a:defRPr/>
            </a:pPr>
            <a:r>
              <a:rPr lang="en-US" dirty="0"/>
              <a:t>These maps compare the total miles traveled by locally registered vehicles to the total miles traveled. Red areas are highly impacted by region traffic. Not surprisingly, these areas are mainly along the interstate highways. Blue areas have cars with a lot of miles driven, but have relatively little traffic themselves. These areas tend to be outside of Boston and in areas with a lot of commuting. </a:t>
            </a:r>
          </a:p>
          <a:p>
            <a:pPr defTabSz="923984">
              <a:defRPr/>
            </a:pPr>
            <a:endParaRPr lang="en-US" dirty="0"/>
          </a:p>
          <a:p>
            <a:pPr defTabSz="923984">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8007E2E-40EC-4CE7-902D-868C17A33E28}" type="slidenum">
              <a:rPr lang="en-US" smtClean="0"/>
              <a:t>6</a:t>
            </a:fld>
            <a:endParaRPr lang="en-US"/>
          </a:p>
        </p:txBody>
      </p:sp>
    </p:spTree>
    <p:extLst>
      <p:ext uri="{BB962C8B-B14F-4D97-AF65-F5344CB8AC3E}">
        <p14:creationId xmlns:p14="http://schemas.microsoft.com/office/powerpoint/2010/main" val="62381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that’s a little easier to see in this image.</a:t>
            </a:r>
          </a:p>
          <a:p>
            <a:endParaRPr lang="en-US" dirty="0"/>
          </a:p>
          <a:p>
            <a:r>
              <a:rPr lang="en-US" dirty="0"/>
              <a:t>This image of the vehicle miles traveled (VMT) divided by total miles per day in each traffic analysis zone (TAZ) highlights the inequality between places with more vehicle traffic and places where the registered cars drive more miles. Near-highway areas and the Boston metropolitan area pop out as places with exceptionally high traffic volumes and low driving.</a:t>
            </a:r>
          </a:p>
        </p:txBody>
      </p:sp>
      <p:sp>
        <p:nvSpPr>
          <p:cNvPr id="4" name="Slide Number Placeholder 3"/>
          <p:cNvSpPr>
            <a:spLocks noGrp="1"/>
          </p:cNvSpPr>
          <p:nvPr>
            <p:ph type="sldNum" sz="quarter" idx="10"/>
          </p:nvPr>
        </p:nvSpPr>
        <p:spPr/>
        <p:txBody>
          <a:bodyPr/>
          <a:lstStyle/>
          <a:p>
            <a:fld id="{F8007E2E-40EC-4CE7-902D-868C17A33E28}" type="slidenum">
              <a:rPr lang="en-US" smtClean="0"/>
              <a:t>7</a:t>
            </a:fld>
            <a:endParaRPr lang="en-US"/>
          </a:p>
        </p:txBody>
      </p:sp>
    </p:spTree>
    <p:extLst>
      <p:ext uri="{BB962C8B-B14F-4D97-AF65-F5344CB8AC3E}">
        <p14:creationId xmlns:p14="http://schemas.microsoft.com/office/powerpoint/2010/main" val="219204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interest was in creating</a:t>
            </a:r>
            <a:r>
              <a:rPr lang="en-US" baseline="0" dirty="0" smtClean="0"/>
              <a:t> an interactive data visualization to </a:t>
            </a:r>
            <a:r>
              <a:rPr lang="en-US" b="1" baseline="0" dirty="0" smtClean="0"/>
              <a:t>explore</a:t>
            </a:r>
            <a:r>
              <a:rPr lang="en-US" baseline="0" dirty="0" smtClean="0"/>
              <a:t> the data.</a:t>
            </a:r>
          </a:p>
          <a:p>
            <a:r>
              <a:rPr lang="en-US" baseline="0" dirty="0" smtClean="0"/>
              <a:t>An exploration tool is different from a data visualization to </a:t>
            </a:r>
            <a:r>
              <a:rPr lang="en-US" b="1" baseline="0" dirty="0" smtClean="0"/>
              <a:t>highlight</a:t>
            </a:r>
            <a:r>
              <a:rPr lang="en-US" baseline="0" dirty="0" smtClean="0"/>
              <a:t> a particular finding. For one thing, such a visualization to highlight a particular aspect of the data is typically static.</a:t>
            </a:r>
          </a:p>
          <a:p>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8</a:t>
            </a:fld>
            <a:endParaRPr lang="en-US"/>
          </a:p>
        </p:txBody>
      </p:sp>
    </p:spTree>
    <p:extLst>
      <p:ext uri="{BB962C8B-B14F-4D97-AF65-F5344CB8AC3E}">
        <p14:creationId xmlns:p14="http://schemas.microsoft.com/office/powerpoint/2010/main" val="153671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started by loading data into a WEKA and looking at scatterplots.</a:t>
            </a:r>
          </a:p>
          <a:p>
            <a:r>
              <a:rPr lang="en-US" baseline="0" dirty="0" smtClean="0"/>
              <a:t>WEKA (rhymes with Mecca), is open source Java data mining software. </a:t>
            </a:r>
          </a:p>
          <a:p>
            <a:r>
              <a:rPr lang="en-US" baseline="0" dirty="0" smtClean="0"/>
              <a:t>From this I got a sense for what columns might be interesting to extract and use as filters.</a:t>
            </a:r>
            <a:endParaRPr lang="en-US" dirty="0"/>
          </a:p>
        </p:txBody>
      </p:sp>
      <p:sp>
        <p:nvSpPr>
          <p:cNvPr id="4" name="Slide Number Placeholder 3"/>
          <p:cNvSpPr>
            <a:spLocks noGrp="1"/>
          </p:cNvSpPr>
          <p:nvPr>
            <p:ph type="sldNum" sz="quarter" idx="10"/>
          </p:nvPr>
        </p:nvSpPr>
        <p:spPr/>
        <p:txBody>
          <a:bodyPr/>
          <a:lstStyle/>
          <a:p>
            <a:fld id="{F8007E2E-40EC-4CE7-902D-868C17A33E28}" type="slidenum">
              <a:rPr lang="en-US" smtClean="0"/>
              <a:t>9</a:t>
            </a:fld>
            <a:endParaRPr lang="en-US"/>
          </a:p>
        </p:txBody>
      </p:sp>
    </p:spTree>
    <p:extLst>
      <p:ext uri="{BB962C8B-B14F-4D97-AF65-F5344CB8AC3E}">
        <p14:creationId xmlns:p14="http://schemas.microsoft.com/office/powerpoint/2010/main" val="102676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5C35A-ACBF-421B-B881-A90633627FA3}" type="datetimeFigureOut">
              <a:rPr lang="en-US" smtClean="0"/>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25389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C35A-ACBF-421B-B881-A90633627FA3}" type="datetimeFigureOut">
              <a:rPr lang="en-US" smtClean="0"/>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252719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C35A-ACBF-421B-B881-A90633627FA3}" type="datetimeFigureOut">
              <a:rPr lang="en-US" smtClean="0"/>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226739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C35A-ACBF-421B-B881-A90633627FA3}" type="datetimeFigureOut">
              <a:rPr lang="en-US" smtClean="0"/>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13872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5C35A-ACBF-421B-B881-A90633627FA3}" type="datetimeFigureOut">
              <a:rPr lang="en-US" smtClean="0"/>
              <a:t>5/27/2014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502695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5C35A-ACBF-421B-B881-A90633627FA3}" type="datetimeFigureOut">
              <a:rPr lang="en-US" smtClean="0"/>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98778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5C35A-ACBF-421B-B881-A90633627FA3}" type="datetimeFigureOut">
              <a:rPr lang="en-US" smtClean="0"/>
              <a:t>5/27/2014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250861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5C35A-ACBF-421B-B881-A90633627FA3}" type="datetimeFigureOut">
              <a:rPr lang="en-US" smtClean="0"/>
              <a:t>5/27/2014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326790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5C35A-ACBF-421B-B881-A90633627FA3}" type="datetimeFigureOut">
              <a:rPr lang="en-US" smtClean="0"/>
              <a:t>5/27/2014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258615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5C35A-ACBF-421B-B881-A90633627FA3}" type="datetimeFigureOut">
              <a:rPr lang="en-US" smtClean="0"/>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075421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5C35A-ACBF-421B-B881-A90633627FA3}" type="datetimeFigureOut">
              <a:rPr lang="en-US" smtClean="0"/>
              <a:t>5/27/2014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EDC1C-886E-4346-8108-D7843FA541C1}" type="slidenum">
              <a:rPr lang="en-US" smtClean="0"/>
              <a:t>‹#›</a:t>
            </a:fld>
            <a:endParaRPr lang="en-US"/>
          </a:p>
        </p:txBody>
      </p:sp>
    </p:spTree>
    <p:extLst>
      <p:ext uri="{BB962C8B-B14F-4D97-AF65-F5344CB8AC3E}">
        <p14:creationId xmlns:p14="http://schemas.microsoft.com/office/powerpoint/2010/main" val="1574750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5C35A-ACBF-421B-B881-A90633627FA3}" type="datetimeFigureOut">
              <a:rPr lang="en-US" smtClean="0"/>
              <a:t>5/27/2014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DC1C-886E-4346-8108-D7843FA541C1}" type="slidenum">
              <a:rPr lang="en-US" smtClean="0"/>
              <a:t>‹#›</a:t>
            </a:fld>
            <a:endParaRPr lang="en-US"/>
          </a:p>
        </p:txBody>
      </p:sp>
    </p:spTree>
    <p:extLst>
      <p:ext uri="{BB962C8B-B14F-4D97-AF65-F5344CB8AC3E}">
        <p14:creationId xmlns:p14="http://schemas.microsoft.com/office/powerpoint/2010/main" val="4133850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37billionmilechallenge.org/submissions/2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alan.esenther@gmail.co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mass-datathon-cornish-rex.github.i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potfire.com/" TargetMode="External"/><Relationship Id="rId3" Type="http://schemas.openxmlformats.org/officeDocument/2006/relationships/hyperlink" Target="http://office.microsoft.com/en-us/excel/" TargetMode="External"/><Relationship Id="rId7" Type="http://schemas.openxmlformats.org/officeDocument/2006/relationships/hyperlink" Target="http://tableau.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stata.com/" TargetMode="External"/><Relationship Id="rId11" Type="http://schemas.openxmlformats.org/officeDocument/2006/relationships/hyperlink" Target="http://processing.org/" TargetMode="External"/><Relationship Id="rId5" Type="http://schemas.openxmlformats.org/officeDocument/2006/relationships/hyperlink" Target="http://www.r-project.org/" TargetMode="External"/><Relationship Id="rId10" Type="http://schemas.openxmlformats.org/officeDocument/2006/relationships/hyperlink" Target="http://d3js.org/" TargetMode="External"/><Relationship Id="rId4" Type="http://schemas.openxmlformats.org/officeDocument/2006/relationships/hyperlink" Target="https://www.python.org/" TargetMode="External"/><Relationship Id="rId9" Type="http://schemas.openxmlformats.org/officeDocument/2006/relationships/hyperlink" Target="http://www.qlik.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37 Billion Mile Challenge: </a:t>
            </a:r>
            <a:r>
              <a:rPr lang="en-US" dirty="0" err="1" smtClean="0"/>
              <a:t>MassVehicleExplorer</a:t>
            </a:r>
            <a:r>
              <a:rPr lang="en-US" dirty="0" smtClean="0"/>
              <a:t> Submission</a:t>
            </a:r>
            <a:endParaRPr lang="en-US" dirty="0"/>
          </a:p>
        </p:txBody>
      </p:sp>
      <p:sp>
        <p:nvSpPr>
          <p:cNvPr id="3" name="Subtitle 2"/>
          <p:cNvSpPr>
            <a:spLocks noGrp="1"/>
          </p:cNvSpPr>
          <p:nvPr>
            <p:ph type="subTitle" idx="1"/>
          </p:nvPr>
        </p:nvSpPr>
        <p:spPr/>
        <p:txBody>
          <a:bodyPr>
            <a:normAutofit lnSpcReduction="10000"/>
          </a:bodyPr>
          <a:lstStyle/>
          <a:p>
            <a:r>
              <a:rPr lang="en-US" dirty="0" smtClean="0"/>
              <a:t>By </a:t>
            </a:r>
            <a:r>
              <a:rPr lang="en-US" dirty="0"/>
              <a:t>Alexis </a:t>
            </a:r>
            <a:r>
              <a:rPr lang="en-US" dirty="0" smtClean="0"/>
              <a:t>Chan, Alan Esenther, </a:t>
            </a:r>
            <a:r>
              <a:rPr lang="en-US" dirty="0" err="1"/>
              <a:t>Kartik</a:t>
            </a:r>
            <a:r>
              <a:rPr lang="en-US" dirty="0"/>
              <a:t> </a:t>
            </a:r>
            <a:r>
              <a:rPr lang="en-US" dirty="0" smtClean="0"/>
              <a:t>Khanna, </a:t>
            </a:r>
            <a:r>
              <a:rPr lang="en-US" dirty="0"/>
              <a:t>Allison </a:t>
            </a:r>
            <a:r>
              <a:rPr lang="en-US" dirty="0" smtClean="0"/>
              <a:t>Patton, Evan Patton</a:t>
            </a:r>
          </a:p>
          <a:p>
            <a:endParaRPr lang="en-US" dirty="0"/>
          </a:p>
          <a:p>
            <a:r>
              <a:rPr lang="en-US" dirty="0" smtClean="0"/>
              <a:t>Presented by Alan Esenther</a:t>
            </a:r>
          </a:p>
          <a:p>
            <a:r>
              <a:rPr lang="en-US" dirty="0" smtClean="0"/>
              <a:t>alan.esenther@gmail.com</a:t>
            </a:r>
            <a:endParaRPr lang="en-US" dirty="0"/>
          </a:p>
        </p:txBody>
      </p:sp>
    </p:spTree>
    <p:extLst>
      <p:ext uri="{BB962C8B-B14F-4D97-AF65-F5344CB8AC3E}">
        <p14:creationId xmlns:p14="http://schemas.microsoft.com/office/powerpoint/2010/main" val="2152555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17831" y="0"/>
            <a:ext cx="9390580" cy="6881142"/>
          </a:xfrm>
          <a:prstGeom prst="rect">
            <a:avLst/>
          </a:prstGeom>
        </p:spPr>
      </p:pic>
    </p:spTree>
    <p:extLst>
      <p:ext uri="{BB962C8B-B14F-4D97-AF65-F5344CB8AC3E}">
        <p14:creationId xmlns:p14="http://schemas.microsoft.com/office/powerpoint/2010/main" val="2922028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26628318"/>
              </p:ext>
            </p:extLst>
          </p:nvPr>
        </p:nvGraphicFramePr>
        <p:xfrm>
          <a:off x="-13370" y="274822"/>
          <a:ext cx="7668054"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4472" y="480924"/>
            <a:ext cx="3654939" cy="1309059"/>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98484" y="2358186"/>
            <a:ext cx="3006915" cy="1798647"/>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13882" y="4725036"/>
            <a:ext cx="3176119" cy="1697412"/>
          </a:xfrm>
          <a:prstGeom prst="rect">
            <a:avLst/>
          </a:prstGeom>
        </p:spPr>
      </p:pic>
    </p:spTree>
    <p:extLst>
      <p:ext uri="{BB962C8B-B14F-4D97-AF65-F5344CB8AC3E}">
        <p14:creationId xmlns:p14="http://schemas.microsoft.com/office/powerpoint/2010/main" val="3692338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ass-datathon-cornish-rex.github.io/boston_car_data_explorer_1920x1080_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72" y="272122"/>
            <a:ext cx="10473560" cy="628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70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28696"/>
            <a:ext cx="12194586" cy="4401541"/>
          </a:xfrm>
          <a:prstGeom prst="rect">
            <a:avLst/>
          </a:prstGeom>
        </p:spPr>
      </p:pic>
    </p:spTree>
    <p:extLst>
      <p:ext uri="{BB962C8B-B14F-4D97-AF65-F5344CB8AC3E}">
        <p14:creationId xmlns:p14="http://schemas.microsoft.com/office/powerpoint/2010/main" val="583575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649" y="0"/>
            <a:ext cx="7340701" cy="6858000"/>
          </a:xfrm>
          <a:prstGeom prst="rect">
            <a:avLst/>
          </a:prstGeom>
        </p:spPr>
      </p:pic>
    </p:spTree>
    <p:extLst>
      <p:ext uri="{BB962C8B-B14F-4D97-AF65-F5344CB8AC3E}">
        <p14:creationId xmlns:p14="http://schemas.microsoft.com/office/powerpoint/2010/main" val="19642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99" y="10274"/>
            <a:ext cx="10451164" cy="6847726"/>
          </a:xfrm>
          <a:prstGeom prst="rect">
            <a:avLst/>
          </a:prstGeom>
        </p:spPr>
      </p:pic>
    </p:spTree>
    <p:extLst>
      <p:ext uri="{BB962C8B-B14F-4D97-AF65-F5344CB8AC3E}">
        <p14:creationId xmlns:p14="http://schemas.microsoft.com/office/powerpoint/2010/main" val="694256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2" y="0"/>
            <a:ext cx="11904975" cy="6858000"/>
          </a:xfrm>
          <a:prstGeom prst="rect">
            <a:avLst/>
          </a:prstGeom>
        </p:spPr>
      </p:pic>
    </p:spTree>
    <p:extLst>
      <p:ext uri="{BB962C8B-B14F-4D97-AF65-F5344CB8AC3E}">
        <p14:creationId xmlns:p14="http://schemas.microsoft.com/office/powerpoint/2010/main" val="2677635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19" y="0"/>
            <a:ext cx="11923359" cy="6858000"/>
          </a:xfrm>
          <a:prstGeom prst="rect">
            <a:avLst/>
          </a:prstGeom>
        </p:spPr>
      </p:pic>
    </p:spTree>
    <p:extLst>
      <p:ext uri="{BB962C8B-B14F-4D97-AF65-F5344CB8AC3E}">
        <p14:creationId xmlns:p14="http://schemas.microsoft.com/office/powerpoint/2010/main" val="414885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0289"/>
            <a:ext cx="12174777" cy="6528187"/>
          </a:xfrm>
          <a:prstGeom prst="rect">
            <a:avLst/>
          </a:prstGeom>
        </p:spPr>
      </p:pic>
    </p:spTree>
    <p:extLst>
      <p:ext uri="{BB962C8B-B14F-4D97-AF65-F5344CB8AC3E}">
        <p14:creationId xmlns:p14="http://schemas.microsoft.com/office/powerpoint/2010/main" val="3168540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Data Award</a:t>
            </a:r>
            <a:endParaRPr lang="en-US" dirty="0"/>
          </a:p>
        </p:txBody>
      </p:sp>
      <p:sp>
        <p:nvSpPr>
          <p:cNvPr id="3" name="Content Placeholder 2"/>
          <p:cNvSpPr>
            <a:spLocks noGrp="1"/>
          </p:cNvSpPr>
          <p:nvPr>
            <p:ph idx="1"/>
          </p:nvPr>
        </p:nvSpPr>
        <p:spPr>
          <a:xfrm>
            <a:off x="986319" y="1520575"/>
            <a:ext cx="7212459" cy="4962418"/>
          </a:xfrm>
        </p:spPr>
        <p:txBody>
          <a:bodyPr>
            <a:noAutofit/>
          </a:bodyPr>
          <a:lstStyle/>
          <a:p>
            <a:r>
              <a:rPr lang="en-US" sz="2000" dirty="0" smtClean="0"/>
              <a:t>“The Mass Vehicle </a:t>
            </a:r>
            <a:r>
              <a:rPr lang="en-US" sz="2000" dirty="0"/>
              <a:t>Explorer </a:t>
            </a:r>
            <a:r>
              <a:rPr lang="en-US" sz="2000" dirty="0">
                <a:solidFill>
                  <a:srgbClr val="FF0000"/>
                </a:solidFill>
              </a:rPr>
              <a:t>covered many of the angles we hoped for with the data challenge</a:t>
            </a:r>
            <a:r>
              <a:rPr lang="en-US" sz="2000" dirty="0"/>
              <a:t>.  The team built an </a:t>
            </a:r>
            <a:r>
              <a:rPr lang="en-US" sz="2000" dirty="0">
                <a:solidFill>
                  <a:srgbClr val="FF0000"/>
                </a:solidFill>
              </a:rPr>
              <a:t>interactive tool </a:t>
            </a:r>
            <a:r>
              <a:rPr lang="en-US" sz="2000" dirty="0"/>
              <a:t>that allowed for exploration of vehicle level data (the Boston Car Data Explorer) and they </a:t>
            </a:r>
            <a:r>
              <a:rPr lang="en-US" sz="2000" dirty="0">
                <a:solidFill>
                  <a:srgbClr val="FF0000"/>
                </a:solidFill>
              </a:rPr>
              <a:t>combined the dataset with information from other sources </a:t>
            </a:r>
            <a:r>
              <a:rPr lang="en-US" sz="2000" dirty="0"/>
              <a:t>to yield a </a:t>
            </a:r>
            <a:r>
              <a:rPr lang="en-US" sz="2000" dirty="0">
                <a:solidFill>
                  <a:srgbClr val="FF0000"/>
                </a:solidFill>
              </a:rPr>
              <a:t>novel analysis </a:t>
            </a:r>
            <a:r>
              <a:rPr lang="en-US" sz="2000" dirty="0"/>
              <a:t>about disproportionate neighborhood impacts ("Who impacts Whom?"). </a:t>
            </a:r>
            <a:r>
              <a:rPr lang="en-US" sz="2000" dirty="0">
                <a:effectLst>
                  <a:glow rad="101600">
                    <a:schemeClr val="accent2">
                      <a:satMod val="175000"/>
                      <a:alpha val="40000"/>
                    </a:schemeClr>
                  </a:glow>
                </a:effectLst>
              </a:rPr>
              <a:t> Most remarkable was their commitment to open data and their willingness to share their insights and </a:t>
            </a:r>
            <a:r>
              <a:rPr lang="en-US" sz="2000" dirty="0" smtClean="0">
                <a:effectLst>
                  <a:glow rad="101600">
                    <a:schemeClr val="accent2">
                      <a:satMod val="175000"/>
                      <a:alpha val="40000"/>
                    </a:schemeClr>
                  </a:glow>
                </a:effectLst>
              </a:rPr>
              <a:t>data infrastructure </a:t>
            </a:r>
            <a:r>
              <a:rPr lang="en-US" sz="2000" dirty="0">
                <a:effectLst>
                  <a:glow rad="101600">
                    <a:schemeClr val="accent2">
                      <a:satMod val="175000"/>
                      <a:alpha val="40000"/>
                    </a:schemeClr>
                  </a:glow>
                </a:effectLst>
              </a:rPr>
              <a:t>so that other contestants and data users could leverage their work</a:t>
            </a:r>
            <a:r>
              <a:rPr lang="en-US" sz="2000" dirty="0" smtClean="0">
                <a:effectLst>
                  <a:glow rad="101600">
                    <a:schemeClr val="accent2">
                      <a:satMod val="175000"/>
                      <a:alpha val="40000"/>
                    </a:schemeClr>
                  </a:glow>
                </a:effectLst>
              </a:rPr>
              <a:t>.</a:t>
            </a:r>
            <a:r>
              <a:rPr lang="en-US" sz="2000" dirty="0" smtClean="0"/>
              <a:t>”</a:t>
            </a:r>
          </a:p>
          <a:p>
            <a:r>
              <a:rPr lang="en-US" sz="2000" dirty="0" smtClean="0"/>
              <a:t>“The </a:t>
            </a:r>
            <a:r>
              <a:rPr lang="en-US" sz="2000" dirty="0"/>
              <a:t>willingness of </a:t>
            </a:r>
            <a:r>
              <a:rPr lang="en-US" sz="2000" dirty="0" smtClean="0"/>
              <a:t>the team to </a:t>
            </a:r>
            <a:r>
              <a:rPr lang="en-US" sz="2000" dirty="0"/>
              <a:t>openly share their work exemplifies the spirit of this initiative and earned them the Collaborative Data Award</a:t>
            </a:r>
            <a:r>
              <a:rPr lang="en-US" sz="2000" dirty="0" smtClean="0"/>
              <a:t>.”</a:t>
            </a:r>
          </a:p>
          <a:p>
            <a:r>
              <a:rPr lang="en-US" sz="2000" dirty="0">
                <a:hlinkClick r:id="rId3"/>
              </a:rPr>
              <a:t>http://</a:t>
            </a:r>
            <a:r>
              <a:rPr lang="en-US" sz="2000" dirty="0" smtClean="0">
                <a:hlinkClick r:id="rId3"/>
              </a:rPr>
              <a:t>www.37billionmilechallenge.org/submissions/24</a:t>
            </a:r>
            <a:r>
              <a:rPr lang="en-US" sz="2000"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1430" y="780836"/>
            <a:ext cx="3433168" cy="5917532"/>
          </a:xfrm>
          <a:prstGeom prst="rect">
            <a:avLst/>
          </a:prstGeom>
        </p:spPr>
      </p:pic>
    </p:spTree>
    <p:extLst>
      <p:ext uri="{BB962C8B-B14F-4D97-AF65-F5344CB8AC3E}">
        <p14:creationId xmlns:p14="http://schemas.microsoft.com/office/powerpoint/2010/main" val="3414302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19200" y="142875"/>
            <a:ext cx="9753600" cy="6572250"/>
          </a:xfrm>
          <a:prstGeom prst="rect">
            <a:avLst/>
          </a:prstGeom>
        </p:spPr>
      </p:pic>
    </p:spTree>
    <p:extLst>
      <p:ext uri="{BB962C8B-B14F-4D97-AF65-F5344CB8AC3E}">
        <p14:creationId xmlns:p14="http://schemas.microsoft.com/office/powerpoint/2010/main" val="24030231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37 Billion Mile Challenge: </a:t>
            </a:r>
            <a:r>
              <a:rPr lang="en-US" dirty="0" err="1" smtClean="0"/>
              <a:t>MassVehicleExplorer</a:t>
            </a:r>
            <a:r>
              <a:rPr lang="en-US" dirty="0" smtClean="0"/>
              <a:t> Submission</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By </a:t>
            </a:r>
            <a:r>
              <a:rPr lang="en-US" dirty="0"/>
              <a:t>Alexis </a:t>
            </a:r>
            <a:r>
              <a:rPr lang="en-US" dirty="0" smtClean="0"/>
              <a:t>Chan, Alan Esenther, </a:t>
            </a:r>
            <a:r>
              <a:rPr lang="en-US" dirty="0" err="1"/>
              <a:t>Kartik</a:t>
            </a:r>
            <a:r>
              <a:rPr lang="en-US" dirty="0"/>
              <a:t> </a:t>
            </a:r>
            <a:r>
              <a:rPr lang="en-US" dirty="0" smtClean="0"/>
              <a:t>Khanna, </a:t>
            </a:r>
            <a:r>
              <a:rPr lang="en-US" dirty="0"/>
              <a:t>Allison </a:t>
            </a:r>
            <a:r>
              <a:rPr lang="en-US" dirty="0" smtClean="0"/>
              <a:t>Patton, Evan Patton</a:t>
            </a:r>
          </a:p>
          <a:p>
            <a:endParaRPr lang="en-US" dirty="0"/>
          </a:p>
          <a:p>
            <a:r>
              <a:rPr lang="en-US" dirty="0" smtClean="0"/>
              <a:t>Presented by Alan Esenther</a:t>
            </a:r>
          </a:p>
          <a:p>
            <a:r>
              <a:rPr lang="en-US" dirty="0" smtClean="0"/>
              <a:t>(Email for slides)</a:t>
            </a:r>
          </a:p>
          <a:p>
            <a:r>
              <a:rPr lang="en-US" smtClean="0">
                <a:hlinkClick r:id="rId3"/>
              </a:rPr>
              <a:t>alan.esenther@gmail.com</a:t>
            </a:r>
            <a:endParaRPr lang="en-US" dirty="0" smtClean="0"/>
          </a:p>
          <a:p>
            <a:endParaRPr lang="en-US" dirty="0"/>
          </a:p>
        </p:txBody>
      </p:sp>
    </p:spTree>
    <p:extLst>
      <p:ext uri="{BB962C8B-B14F-4D97-AF65-F5344CB8AC3E}">
        <p14:creationId xmlns:p14="http://schemas.microsoft.com/office/powerpoint/2010/main" val="425138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3406" y="3039762"/>
            <a:ext cx="1586716" cy="461665"/>
          </a:xfrm>
          <a:prstGeom prst="rect">
            <a:avLst/>
          </a:prstGeom>
          <a:noFill/>
        </p:spPr>
        <p:txBody>
          <a:bodyPr wrap="none" rtlCol="0">
            <a:spAutoFit/>
          </a:bodyPr>
          <a:lstStyle/>
          <a:p>
            <a:r>
              <a:rPr lang="en-US" sz="2400" dirty="0" smtClean="0"/>
              <a:t>Extra slides</a:t>
            </a:r>
            <a:endParaRPr lang="en-US" sz="2400" dirty="0"/>
          </a:p>
        </p:txBody>
      </p:sp>
    </p:spTree>
    <p:extLst>
      <p:ext uri="{BB962C8B-B14F-4D97-AF65-F5344CB8AC3E}">
        <p14:creationId xmlns:p14="http://schemas.microsoft.com/office/powerpoint/2010/main" val="42079258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37 Billion Mile Data Challenge</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Ø"/>
            </a:pPr>
            <a:r>
              <a:rPr lang="en-US" sz="3600" dirty="0"/>
              <a:t>The Massachusetts Vehicle Census Data</a:t>
            </a:r>
            <a:endParaRPr lang="en-US" sz="3600" dirty="0" smtClean="0"/>
          </a:p>
          <a:p>
            <a:pPr lvl="1">
              <a:buFont typeface="Wingdings" panose="05000000000000000000" pitchFamily="2" charset="2"/>
              <a:buChar char="§"/>
            </a:pPr>
            <a:r>
              <a:rPr lang="en-US" sz="3200" dirty="0"/>
              <a:t>A</a:t>
            </a:r>
            <a:r>
              <a:rPr lang="en-US" sz="3200" dirty="0" smtClean="0"/>
              <a:t>nonymized </a:t>
            </a:r>
            <a:r>
              <a:rPr lang="en-US" sz="3200" dirty="0"/>
              <a:t>information about the age, model, estimated mileage, fuel efficiency, and zip code of passenger and commercial vehicles registered in the state from 2008 to 2011</a:t>
            </a:r>
          </a:p>
          <a:p>
            <a:pPr lvl="1">
              <a:buFont typeface="Wingdings" panose="05000000000000000000" pitchFamily="2" charset="2"/>
              <a:buChar char="§"/>
            </a:pPr>
            <a:r>
              <a:rPr lang="en-US" sz="3200" dirty="0" smtClean="0"/>
              <a:t>A </a:t>
            </a:r>
            <a:r>
              <a:rPr lang="en-US" sz="3200" dirty="0"/>
              <a:t>spatial dataset of 250 meter grid cells with statistics on vehicles per household, mileage per vehicle, and greenhouse gas emissions</a:t>
            </a:r>
          </a:p>
          <a:p>
            <a:pPr lvl="1">
              <a:buFont typeface="Wingdings" panose="05000000000000000000" pitchFamily="2" charset="2"/>
              <a:buChar char="§"/>
            </a:pPr>
            <a:r>
              <a:rPr lang="en-US" sz="3200" dirty="0" smtClean="0"/>
              <a:t>A </a:t>
            </a:r>
            <a:r>
              <a:rPr lang="en-US" sz="3200" dirty="0"/>
              <a:t>companion package including a wide range of spatial data, including population, businesses, property statistics, and the built environment, for each grid cell (available in the </a:t>
            </a:r>
            <a:r>
              <a:rPr lang="en-US" sz="3200" dirty="0" err="1"/>
              <a:t>Datathon</a:t>
            </a:r>
            <a:r>
              <a:rPr lang="en-US" sz="3200" dirty="0"/>
              <a:t> Treat)</a:t>
            </a:r>
          </a:p>
          <a:p>
            <a:endParaRPr lang="en-US" dirty="0"/>
          </a:p>
        </p:txBody>
      </p:sp>
    </p:spTree>
    <p:extLst>
      <p:ext uri="{BB962C8B-B14F-4D97-AF65-F5344CB8AC3E}">
        <p14:creationId xmlns:p14="http://schemas.microsoft.com/office/powerpoint/2010/main" val="957942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3431" y="1"/>
            <a:ext cx="7944654" cy="6858000"/>
          </a:xfrm>
          <a:prstGeom prst="rect">
            <a:avLst/>
          </a:prstGeom>
        </p:spPr>
      </p:pic>
      <p:sp>
        <p:nvSpPr>
          <p:cNvPr id="5" name="TextBox 4"/>
          <p:cNvSpPr txBox="1"/>
          <p:nvPr/>
        </p:nvSpPr>
        <p:spPr>
          <a:xfrm>
            <a:off x="250816" y="218215"/>
            <a:ext cx="1194558" cy="369332"/>
          </a:xfrm>
          <a:prstGeom prst="rect">
            <a:avLst/>
          </a:prstGeom>
          <a:noFill/>
        </p:spPr>
        <p:txBody>
          <a:bodyPr wrap="none" rtlCol="0">
            <a:spAutoFit/>
          </a:bodyPr>
          <a:lstStyle/>
          <a:p>
            <a:r>
              <a:rPr lang="en-US" dirty="0" smtClean="0"/>
              <a:t>Schema v2</a:t>
            </a:r>
            <a:endParaRPr lang="en-US" dirty="0"/>
          </a:p>
        </p:txBody>
      </p:sp>
    </p:spTree>
    <p:extLst>
      <p:ext uri="{BB962C8B-B14F-4D97-AF65-F5344CB8AC3E}">
        <p14:creationId xmlns:p14="http://schemas.microsoft.com/office/powerpoint/2010/main" val="2436019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5250"/>
            <a:ext cx="12206483" cy="6675420"/>
          </a:xfrm>
          <a:prstGeom prst="rect">
            <a:avLst/>
          </a:prstGeom>
        </p:spPr>
      </p:pic>
    </p:spTree>
    <p:extLst>
      <p:ext uri="{BB962C8B-B14F-4D97-AF65-F5344CB8AC3E}">
        <p14:creationId xmlns:p14="http://schemas.microsoft.com/office/powerpoint/2010/main" val="4153700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7249" y="474345"/>
            <a:ext cx="11452195" cy="5909310"/>
          </a:xfrm>
          <a:prstGeom prst="rect">
            <a:avLst/>
          </a:prstGeom>
        </p:spPr>
        <p:txBody>
          <a:bodyPr wrap="square">
            <a:spAutoFit/>
          </a:bodyPr>
          <a:lstStyle/>
          <a:p>
            <a:r>
              <a:rPr lang="en-US" b="1" dirty="0">
                <a:solidFill>
                  <a:srgbClr val="333333"/>
                </a:solidFill>
                <a:latin typeface="Helvetica" panose="020B0604020202020204" pitchFamily="34" charset="0"/>
                <a:hlinkClick r:id="rId3"/>
              </a:rPr>
              <a:t>https://mass-datathon-cornish-rex.github.io</a:t>
            </a:r>
            <a:r>
              <a:rPr lang="en-US" b="1" dirty="0" smtClean="0">
                <a:solidFill>
                  <a:srgbClr val="333333"/>
                </a:solidFill>
                <a:latin typeface="Helvetica" panose="020B0604020202020204" pitchFamily="34" charset="0"/>
                <a:hlinkClick r:id="rId3"/>
              </a:rPr>
              <a:t>/</a:t>
            </a:r>
            <a:endParaRPr lang="en-US" b="1" dirty="0" smtClean="0">
              <a:solidFill>
                <a:srgbClr val="333333"/>
              </a:solidFill>
              <a:latin typeface="Helvetica" panose="020B0604020202020204" pitchFamily="34" charset="0"/>
            </a:endParaRPr>
          </a:p>
          <a:p>
            <a:endParaRPr lang="en-US" b="1" dirty="0">
              <a:solidFill>
                <a:srgbClr val="333333"/>
              </a:solidFill>
              <a:latin typeface="Helvetica" panose="020B0604020202020204" pitchFamily="34" charset="0"/>
            </a:endParaRPr>
          </a:p>
          <a:p>
            <a:r>
              <a:rPr lang="en-US" b="1" dirty="0" smtClean="0">
                <a:solidFill>
                  <a:srgbClr val="333333"/>
                </a:solidFill>
                <a:latin typeface="Helvetica" panose="020B0604020202020204" pitchFamily="34" charset="0"/>
              </a:rPr>
              <a:t>Database Requirements</a:t>
            </a:r>
            <a:endParaRPr lang="en-US" b="1" dirty="0">
              <a:solidFill>
                <a:srgbClr val="333333"/>
              </a:solidFill>
              <a:latin typeface="Helvetica" panose="020B0604020202020204" pitchFamily="34" charset="0"/>
            </a:endParaRPr>
          </a:p>
          <a:p>
            <a:pPr>
              <a:buFont typeface="Arial" panose="020B0604020202020204" pitchFamily="34" charset="0"/>
              <a:buChar char="•"/>
            </a:pPr>
            <a:r>
              <a:rPr lang="en-US" dirty="0" err="1">
                <a:solidFill>
                  <a:srgbClr val="333333"/>
                </a:solidFill>
                <a:latin typeface="Helvetica" panose="020B0604020202020204" pitchFamily="34" charset="0"/>
              </a:rPr>
              <a:t>PostgreSQL</a:t>
            </a:r>
            <a:r>
              <a:rPr lang="en-US" dirty="0">
                <a:solidFill>
                  <a:srgbClr val="333333"/>
                </a:solidFill>
                <a:latin typeface="Helvetica" panose="020B0604020202020204" pitchFamily="34" charset="0"/>
              </a:rPr>
              <a:t> 9.3</a:t>
            </a:r>
          </a:p>
          <a:p>
            <a:pPr>
              <a:buFont typeface="Arial" panose="020B0604020202020204" pitchFamily="34" charset="0"/>
              <a:buChar char="•"/>
            </a:pPr>
            <a:r>
              <a:rPr lang="en-US" dirty="0" err="1">
                <a:solidFill>
                  <a:srgbClr val="333333"/>
                </a:solidFill>
                <a:latin typeface="Helvetica" panose="020B0604020202020204" pitchFamily="34" charset="0"/>
              </a:rPr>
              <a:t>PostGIS</a:t>
            </a:r>
            <a:r>
              <a:rPr lang="en-US" dirty="0">
                <a:solidFill>
                  <a:srgbClr val="333333"/>
                </a:solidFill>
                <a:latin typeface="Helvetica" panose="020B0604020202020204" pitchFamily="34" charset="0"/>
              </a:rPr>
              <a:t> 2.1</a:t>
            </a:r>
          </a:p>
          <a:p>
            <a:pPr>
              <a:buFont typeface="Arial" panose="020B0604020202020204" pitchFamily="34" charset="0"/>
              <a:buChar char="•"/>
            </a:pPr>
            <a:r>
              <a:rPr lang="en-US" dirty="0">
                <a:solidFill>
                  <a:srgbClr val="333333"/>
                </a:solidFill>
                <a:latin typeface="Helvetica" panose="020B0604020202020204" pitchFamily="34" charset="0"/>
              </a:rPr>
              <a:t>12 GB disk space</a:t>
            </a:r>
          </a:p>
          <a:p>
            <a:pPr>
              <a:buFont typeface="Arial" panose="020B0604020202020204" pitchFamily="34" charset="0"/>
              <a:buChar char="•"/>
            </a:pPr>
            <a:r>
              <a:rPr lang="en-US" dirty="0">
                <a:solidFill>
                  <a:srgbClr val="333333"/>
                </a:solidFill>
                <a:latin typeface="Helvetica" panose="020B0604020202020204" pitchFamily="34" charset="0"/>
              </a:rPr>
              <a:t>1 GB RAM (possibly less</a:t>
            </a:r>
            <a:r>
              <a:rPr lang="en-US" dirty="0" smtClean="0">
                <a:solidFill>
                  <a:srgbClr val="333333"/>
                </a:solidFill>
                <a:latin typeface="Helvetica" panose="020B0604020202020204" pitchFamily="34" charset="0"/>
              </a:rPr>
              <a:t>)</a:t>
            </a:r>
          </a:p>
          <a:p>
            <a:pPr>
              <a:buFont typeface="Arial" panose="020B0604020202020204" pitchFamily="34" charset="0"/>
              <a:buChar char="•"/>
            </a:pPr>
            <a:endParaRPr lang="en-US" dirty="0">
              <a:solidFill>
                <a:srgbClr val="333333"/>
              </a:solidFill>
              <a:latin typeface="Helvetica" panose="020B0604020202020204" pitchFamily="34" charset="0"/>
            </a:endParaRPr>
          </a:p>
          <a:p>
            <a:r>
              <a:rPr lang="en-US" b="1" dirty="0" smtClean="0">
                <a:solidFill>
                  <a:srgbClr val="333333"/>
                </a:solidFill>
                <a:latin typeface="Helvetica" panose="020B0604020202020204" pitchFamily="34" charset="0"/>
              </a:rPr>
              <a:t>Enhanced original data with companion data</a:t>
            </a:r>
            <a:endParaRPr lang="en-US" b="1" dirty="0">
              <a:solidFill>
                <a:srgbClr val="333333"/>
              </a:solidFill>
              <a:latin typeface="Helvetica" panose="020B0604020202020204" pitchFamily="34" charset="0"/>
            </a:endParaRPr>
          </a:p>
          <a:p>
            <a:pPr>
              <a:buFont typeface="Arial" panose="020B0604020202020204" pitchFamily="34" charset="0"/>
              <a:buChar char="•"/>
            </a:pPr>
            <a:r>
              <a:rPr lang="en-US" dirty="0">
                <a:solidFill>
                  <a:srgbClr val="333333"/>
                </a:solidFill>
                <a:latin typeface="Helvetica" panose="020B0604020202020204" pitchFamily="34" charset="0"/>
              </a:rPr>
              <a:t>Added RTA route geometries</a:t>
            </a:r>
          </a:p>
          <a:p>
            <a:pPr>
              <a:buFont typeface="Arial" panose="020B0604020202020204" pitchFamily="34" charset="0"/>
              <a:buChar char="•"/>
            </a:pPr>
            <a:r>
              <a:rPr lang="en-US" dirty="0">
                <a:solidFill>
                  <a:srgbClr val="333333"/>
                </a:solidFill>
                <a:latin typeface="Helvetica" panose="020B0604020202020204" pitchFamily="34" charset="0"/>
              </a:rPr>
              <a:t>Added Boston planning district geometries</a:t>
            </a:r>
          </a:p>
          <a:p>
            <a:pPr>
              <a:buFont typeface="Arial" panose="020B0604020202020204" pitchFamily="34" charset="0"/>
              <a:buChar char="•"/>
            </a:pPr>
            <a:r>
              <a:rPr lang="en-US" dirty="0">
                <a:solidFill>
                  <a:srgbClr val="333333"/>
                </a:solidFill>
                <a:latin typeface="Helvetica" panose="020B0604020202020204" pitchFamily="34" charset="0"/>
              </a:rPr>
              <a:t>Added counties geometries</a:t>
            </a:r>
          </a:p>
          <a:p>
            <a:pPr>
              <a:buFont typeface="Arial" panose="020B0604020202020204" pitchFamily="34" charset="0"/>
              <a:buChar char="•"/>
            </a:pPr>
            <a:r>
              <a:rPr lang="en-US" dirty="0">
                <a:solidFill>
                  <a:srgbClr val="333333"/>
                </a:solidFill>
                <a:latin typeface="Helvetica" panose="020B0604020202020204" pitchFamily="34" charset="0"/>
              </a:rPr>
              <a:t>Added CTPS Traffic Analysis Zone (TAZ) geometries</a:t>
            </a:r>
          </a:p>
          <a:p>
            <a:pPr>
              <a:buFont typeface="Arial" panose="020B0604020202020204" pitchFamily="34" charset="0"/>
              <a:buChar char="•"/>
            </a:pPr>
            <a:r>
              <a:rPr lang="en-US" dirty="0">
                <a:solidFill>
                  <a:srgbClr val="333333"/>
                </a:solidFill>
                <a:latin typeface="Helvetica" panose="020B0604020202020204" pitchFamily="34" charset="0"/>
              </a:rPr>
              <a:t>Added CTPS TAZ data</a:t>
            </a:r>
          </a:p>
          <a:p>
            <a:pPr>
              <a:buFont typeface="Arial" panose="020B0604020202020204" pitchFamily="34" charset="0"/>
              <a:buChar char="•"/>
            </a:pPr>
            <a:r>
              <a:rPr lang="en-US" dirty="0">
                <a:solidFill>
                  <a:srgbClr val="333333"/>
                </a:solidFill>
                <a:latin typeface="Helvetica" panose="020B0604020202020204" pitchFamily="34" charset="0"/>
              </a:rPr>
              <a:t>Added MA Zip Codes</a:t>
            </a:r>
          </a:p>
          <a:p>
            <a:pPr>
              <a:buFont typeface="Arial" panose="020B0604020202020204" pitchFamily="34" charset="0"/>
              <a:buChar char="•"/>
            </a:pPr>
            <a:r>
              <a:rPr lang="en-US" dirty="0">
                <a:solidFill>
                  <a:srgbClr val="333333"/>
                </a:solidFill>
                <a:latin typeface="Helvetica" panose="020B0604020202020204" pitchFamily="34" charset="0"/>
              </a:rPr>
              <a:t>Added MA Municipality information</a:t>
            </a:r>
          </a:p>
          <a:p>
            <a:pPr>
              <a:buFont typeface="Arial" panose="020B0604020202020204" pitchFamily="34" charset="0"/>
              <a:buChar char="•"/>
            </a:pPr>
            <a:r>
              <a:rPr lang="en-US" dirty="0">
                <a:solidFill>
                  <a:srgbClr val="333333"/>
                </a:solidFill>
                <a:latin typeface="Helvetica" panose="020B0604020202020204" pitchFamily="34" charset="0"/>
              </a:rPr>
              <a:t>Added transit station </a:t>
            </a:r>
            <a:r>
              <a:rPr lang="en-US" dirty="0" err="1">
                <a:solidFill>
                  <a:srgbClr val="333333"/>
                </a:solidFill>
                <a:latin typeface="Helvetica" panose="020B0604020202020204" pitchFamily="34" charset="0"/>
              </a:rPr>
              <a:t>walkshed</a:t>
            </a:r>
            <a:r>
              <a:rPr lang="en-US" dirty="0">
                <a:solidFill>
                  <a:srgbClr val="333333"/>
                </a:solidFill>
                <a:latin typeface="Helvetica" panose="020B0604020202020204" pitchFamily="34" charset="0"/>
              </a:rPr>
              <a:t> geometries</a:t>
            </a:r>
          </a:p>
          <a:p>
            <a:pPr>
              <a:buFont typeface="Arial" panose="020B0604020202020204" pitchFamily="34" charset="0"/>
              <a:buChar char="•"/>
            </a:pPr>
            <a:r>
              <a:rPr lang="en-US" dirty="0">
                <a:solidFill>
                  <a:srgbClr val="333333"/>
                </a:solidFill>
                <a:latin typeface="Helvetica" panose="020B0604020202020204" pitchFamily="34" charset="0"/>
              </a:rPr>
              <a:t>Added </a:t>
            </a:r>
            <a:r>
              <a:rPr lang="en-US" dirty="0" err="1">
                <a:solidFill>
                  <a:srgbClr val="333333"/>
                </a:solidFill>
                <a:latin typeface="Helvetica" panose="020B0604020202020204" pitchFamily="34" charset="0"/>
              </a:rPr>
              <a:t>Zipcar</a:t>
            </a:r>
            <a:r>
              <a:rPr lang="en-US" dirty="0">
                <a:solidFill>
                  <a:srgbClr val="333333"/>
                </a:solidFill>
                <a:latin typeface="Helvetica" panose="020B0604020202020204" pitchFamily="34" charset="0"/>
              </a:rPr>
              <a:t> data</a:t>
            </a:r>
          </a:p>
          <a:p>
            <a:pPr>
              <a:buFont typeface="Arial" panose="020B0604020202020204" pitchFamily="34" charset="0"/>
              <a:buChar char="•"/>
            </a:pPr>
            <a:r>
              <a:rPr lang="en-US" dirty="0">
                <a:solidFill>
                  <a:srgbClr val="333333"/>
                </a:solidFill>
                <a:latin typeface="Helvetica" panose="020B0604020202020204" pitchFamily="34" charset="0"/>
              </a:rPr>
              <a:t>Added mappings from the 250m grid to CTPS TAZ and Zip Codes</a:t>
            </a:r>
          </a:p>
          <a:p>
            <a:pPr>
              <a:buFont typeface="Arial" panose="020B0604020202020204" pitchFamily="34" charset="0"/>
              <a:buChar char="•"/>
            </a:pPr>
            <a:r>
              <a:rPr lang="en-US" dirty="0">
                <a:solidFill>
                  <a:srgbClr val="333333"/>
                </a:solidFill>
                <a:latin typeface="Helvetica" panose="020B0604020202020204" pitchFamily="34" charset="0"/>
              </a:rPr>
              <a:t>Added overlap tables between each 250m grid cell to CTPS TAZ and Zip Codes</a:t>
            </a:r>
          </a:p>
          <a:p>
            <a:pPr>
              <a:buFont typeface="Arial" panose="020B0604020202020204" pitchFamily="34" charset="0"/>
              <a:buChar char="•"/>
            </a:pPr>
            <a:r>
              <a:rPr lang="en-US" dirty="0">
                <a:solidFill>
                  <a:srgbClr val="333333"/>
                </a:solidFill>
                <a:latin typeface="Helvetica" panose="020B0604020202020204" pitchFamily="34" charset="0"/>
              </a:rPr>
              <a:t>Created foreign key relations between existing municipality and Zip columns with new tables</a:t>
            </a:r>
            <a:endParaRPr lang="en-US" b="0" i="0" dirty="0">
              <a:solidFill>
                <a:srgbClr val="333333"/>
              </a:solidFill>
              <a:effectLst/>
              <a:latin typeface="Helvetica" panose="020B0604020202020204" pitchFamily="34" charset="0"/>
            </a:endParaRPr>
          </a:p>
        </p:txBody>
      </p:sp>
    </p:spTree>
    <p:extLst>
      <p:ext uri="{BB962C8B-B14F-4D97-AF65-F5344CB8AC3E}">
        <p14:creationId xmlns:p14="http://schemas.microsoft.com/office/powerpoint/2010/main" val="4003652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55412827"/>
              </p:ext>
            </p:extLst>
          </p:nvPr>
        </p:nvGraphicFramePr>
        <p:xfrm>
          <a:off x="417249" y="820032"/>
          <a:ext cx="11452195" cy="5290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5191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664"/>
            <a:ext cx="10058400" cy="6783336"/>
          </a:xfrm>
          <a:prstGeom prst="rect">
            <a:avLst/>
          </a:prstGeom>
        </p:spPr>
      </p:pic>
      <p:pic>
        <p:nvPicPr>
          <p:cNvPr id="4" name="Picture 3"/>
          <p:cNvPicPr>
            <a:picLocks noChangeAspect="1"/>
          </p:cNvPicPr>
          <p:nvPr/>
        </p:nvPicPr>
        <p:blipFill>
          <a:blip r:embed="rId4"/>
          <a:stretch>
            <a:fillRect/>
          </a:stretch>
        </p:blipFill>
        <p:spPr>
          <a:xfrm>
            <a:off x="8954743" y="74664"/>
            <a:ext cx="3237257" cy="4279763"/>
          </a:xfrm>
          <a:prstGeom prst="rect">
            <a:avLst/>
          </a:prstGeom>
          <a:effectLst>
            <a:glow rad="63500">
              <a:schemeClr val="accent1">
                <a:satMod val="175000"/>
                <a:alpha val="40000"/>
              </a:schemeClr>
            </a:glow>
          </a:effectLst>
        </p:spPr>
      </p:pic>
      <p:sp>
        <p:nvSpPr>
          <p:cNvPr id="2" name="TextBox 1"/>
          <p:cNvSpPr txBox="1"/>
          <p:nvPr/>
        </p:nvSpPr>
        <p:spPr>
          <a:xfrm>
            <a:off x="296563" y="370703"/>
            <a:ext cx="1954381" cy="646331"/>
          </a:xfrm>
          <a:prstGeom prst="rect">
            <a:avLst/>
          </a:prstGeom>
          <a:noFill/>
        </p:spPr>
        <p:txBody>
          <a:bodyPr wrap="none" rtlCol="0">
            <a:spAutoFit/>
          </a:bodyPr>
          <a:lstStyle/>
          <a:p>
            <a:r>
              <a:rPr lang="en-US" sz="3600" b="1" dirty="0" smtClean="0">
                <a:latin typeface="Arial" panose="020B0604020202020204" pitchFamily="34" charset="0"/>
                <a:cs typeface="Arial" panose="020B0604020202020204" pitchFamily="34" charset="0"/>
              </a:rPr>
              <a:t>Schema</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55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ass-datathon-cornish-rex.github.io/imp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928" y="82192"/>
            <a:ext cx="9495967" cy="671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94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1998" y="0"/>
            <a:ext cx="6848003" cy="6858000"/>
          </a:xfrm>
          <a:prstGeom prst="rect">
            <a:avLst/>
          </a:prstGeom>
        </p:spPr>
      </p:pic>
    </p:spTree>
    <p:extLst>
      <p:ext uri="{BB962C8B-B14F-4D97-AF65-F5344CB8AC3E}">
        <p14:creationId xmlns:p14="http://schemas.microsoft.com/office/powerpoint/2010/main" val="3530004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8346"/>
            <a:ext cx="10515600" cy="5818617"/>
          </a:xfrm>
        </p:spPr>
        <p:txBody>
          <a:bodyPr>
            <a:normAutofit/>
          </a:bodyPr>
          <a:lstStyle/>
          <a:p>
            <a:r>
              <a:rPr lang="en-US" sz="3600" dirty="0" smtClean="0"/>
              <a:t>Data Visualization Software</a:t>
            </a:r>
          </a:p>
          <a:p>
            <a:pPr lvl="1"/>
            <a:r>
              <a:rPr lang="en-US" sz="3200" dirty="0" smtClean="0"/>
              <a:t>In-application </a:t>
            </a:r>
          </a:p>
          <a:p>
            <a:pPr lvl="2"/>
            <a:r>
              <a:rPr lang="en-US" sz="2800" dirty="0" smtClean="0"/>
              <a:t>Examples: </a:t>
            </a:r>
            <a:r>
              <a:rPr lang="pt-BR" sz="2800" dirty="0"/>
              <a:t> </a:t>
            </a:r>
            <a:r>
              <a:rPr lang="pt-BR" sz="2800" dirty="0">
                <a:hlinkClick r:id="rId3"/>
              </a:rPr>
              <a:t>MS Exce</a:t>
            </a:r>
            <a:r>
              <a:rPr lang="pt-BR" sz="2800" dirty="0"/>
              <a:t>l, </a:t>
            </a:r>
            <a:r>
              <a:rPr lang="pt-BR" sz="2800" dirty="0">
                <a:hlinkClick r:id="rId4"/>
              </a:rPr>
              <a:t>Python</a:t>
            </a:r>
            <a:r>
              <a:rPr lang="pt-BR" sz="2800" dirty="0"/>
              <a:t>, </a:t>
            </a:r>
            <a:r>
              <a:rPr lang="pt-BR" sz="2800" dirty="0">
                <a:hlinkClick r:id="rId5"/>
              </a:rPr>
              <a:t>R</a:t>
            </a:r>
            <a:r>
              <a:rPr lang="pt-BR" sz="2800" dirty="0"/>
              <a:t>, </a:t>
            </a:r>
            <a:r>
              <a:rPr lang="pt-BR" sz="2800" dirty="0" smtClean="0">
                <a:hlinkClick r:id="rId6"/>
              </a:rPr>
              <a:t>STATA</a:t>
            </a:r>
            <a:endParaRPr lang="en-US" sz="2800" dirty="0" smtClean="0"/>
          </a:p>
          <a:p>
            <a:pPr lvl="2"/>
            <a:r>
              <a:rPr lang="en-US" sz="2800" dirty="0" smtClean="0"/>
              <a:t>Quick/easy, not generally for interactive visualizations</a:t>
            </a:r>
          </a:p>
          <a:p>
            <a:pPr lvl="1"/>
            <a:r>
              <a:rPr lang="en-US" sz="3200" dirty="0" smtClean="0"/>
              <a:t>Business Intelligence Tools</a:t>
            </a:r>
          </a:p>
          <a:p>
            <a:pPr lvl="2"/>
            <a:r>
              <a:rPr lang="en-US" sz="2800" dirty="0" smtClean="0"/>
              <a:t>Examples: </a:t>
            </a:r>
            <a:r>
              <a:rPr lang="en-US" sz="2800" dirty="0" smtClean="0">
                <a:hlinkClick r:id="rId7"/>
              </a:rPr>
              <a:t>Tableau</a:t>
            </a:r>
            <a:r>
              <a:rPr lang="en-US" sz="2800" dirty="0" smtClean="0"/>
              <a:t>, </a:t>
            </a:r>
            <a:r>
              <a:rPr lang="en-US" sz="2800" dirty="0" err="1" smtClean="0">
                <a:hlinkClick r:id="rId8"/>
              </a:rPr>
              <a:t>Spotfire</a:t>
            </a:r>
            <a:r>
              <a:rPr lang="en-US" sz="2800" dirty="0" smtClean="0"/>
              <a:t> and </a:t>
            </a:r>
            <a:r>
              <a:rPr lang="en-US" sz="2800" dirty="0" err="1" smtClean="0">
                <a:hlinkClick r:id="rId9"/>
              </a:rPr>
              <a:t>Qlikview</a:t>
            </a:r>
            <a:endParaRPr lang="en-US" sz="2800" dirty="0" smtClean="0"/>
          </a:p>
          <a:p>
            <a:pPr lvl="2"/>
            <a:r>
              <a:rPr lang="en-US" sz="2800" dirty="0" smtClean="0"/>
              <a:t>Templates for typical needs, costs money, handles bigger data, more dynamic</a:t>
            </a:r>
          </a:p>
          <a:p>
            <a:pPr lvl="1"/>
            <a:r>
              <a:rPr lang="en-US" sz="3200" dirty="0"/>
              <a:t>O</a:t>
            </a:r>
            <a:r>
              <a:rPr lang="en-US" sz="3200" dirty="0" smtClean="0"/>
              <a:t>pen source libraries</a:t>
            </a:r>
          </a:p>
          <a:p>
            <a:pPr lvl="2"/>
            <a:r>
              <a:rPr lang="en-US" sz="2800" dirty="0" smtClean="0"/>
              <a:t>Examples: </a:t>
            </a:r>
            <a:r>
              <a:rPr lang="en-US" sz="2800" u="sng" dirty="0" smtClean="0">
                <a:hlinkClick r:id="rId10"/>
              </a:rPr>
              <a:t>D3</a:t>
            </a:r>
            <a:r>
              <a:rPr lang="en-US" sz="2800" dirty="0" smtClean="0"/>
              <a:t>,</a:t>
            </a:r>
            <a:r>
              <a:rPr lang="en-US" sz="2800" dirty="0"/>
              <a:t>  </a:t>
            </a:r>
            <a:r>
              <a:rPr lang="en-US" sz="2800" dirty="0">
                <a:hlinkClick r:id="rId11"/>
              </a:rPr>
              <a:t>Processing</a:t>
            </a:r>
            <a:endParaRPr lang="en-US" sz="2800" dirty="0" smtClean="0"/>
          </a:p>
          <a:p>
            <a:pPr lvl="2"/>
            <a:r>
              <a:rPr lang="en-US" sz="2800" dirty="0" smtClean="0"/>
              <a:t>Much more flexible, very interactive, allows most creativity, steep learning curve</a:t>
            </a:r>
          </a:p>
          <a:p>
            <a:pPr lvl="1"/>
            <a:endParaRPr lang="en-US" sz="3200" dirty="0"/>
          </a:p>
        </p:txBody>
      </p:sp>
    </p:spTree>
    <p:extLst>
      <p:ext uri="{BB962C8B-B14F-4D97-AF65-F5344CB8AC3E}">
        <p14:creationId xmlns:p14="http://schemas.microsoft.com/office/powerpoint/2010/main" val="811388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8926" y="0"/>
            <a:ext cx="9370035" cy="6877026"/>
          </a:xfrm>
          <a:prstGeom prst="rect">
            <a:avLst/>
          </a:prstGeom>
        </p:spPr>
      </p:pic>
    </p:spTree>
    <p:extLst>
      <p:ext uri="{BB962C8B-B14F-4D97-AF65-F5344CB8AC3E}">
        <p14:creationId xmlns:p14="http://schemas.microsoft.com/office/powerpoint/2010/main" val="579168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1987</TotalTime>
  <Words>1522</Words>
  <Application>Microsoft Office PowerPoint</Application>
  <PresentationFormat>Widescreen</PresentationFormat>
  <Paragraphs>154</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Helvetica</vt:lpstr>
      <vt:lpstr>Wingdings</vt:lpstr>
      <vt:lpstr>Office Theme</vt:lpstr>
      <vt:lpstr>37 Billion Mile Challenge: MassVehicleExplorer 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Collaborative Data Award</vt:lpstr>
      <vt:lpstr>37 Billion Mile Challenge: MassVehicleExplorer Submission</vt:lpstr>
      <vt:lpstr>PowerPoint Presentation</vt:lpstr>
      <vt:lpstr>37 Billion Mile Data Challenge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37 Billion Mile Challenge: MassVehicleExplorer Submission</dc:title>
  <dc:creator>Alan Esenther</dc:creator>
  <cp:lastModifiedBy>Alan Esenther</cp:lastModifiedBy>
  <cp:revision>69</cp:revision>
  <cp:lastPrinted>2014-05-27T01:30:23Z</cp:lastPrinted>
  <dcterms:created xsi:type="dcterms:W3CDTF">2014-05-22T18:32:17Z</dcterms:created>
  <dcterms:modified xsi:type="dcterms:W3CDTF">2014-05-27T17:30:27Z</dcterms:modified>
</cp:coreProperties>
</file>